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56" r:id="rId2"/>
    <p:sldId id="257" r:id="rId3"/>
    <p:sldId id="265" r:id="rId4"/>
    <p:sldId id="258" r:id="rId5"/>
    <p:sldId id="259" r:id="rId6"/>
    <p:sldId id="266" r:id="rId7"/>
    <p:sldId id="274" r:id="rId8"/>
    <p:sldId id="294" r:id="rId9"/>
    <p:sldId id="299" r:id="rId10"/>
    <p:sldId id="276" r:id="rId11"/>
    <p:sldId id="301" r:id="rId12"/>
    <p:sldId id="302" r:id="rId13"/>
    <p:sldId id="264" r:id="rId14"/>
    <p:sldId id="295" r:id="rId15"/>
    <p:sldId id="297" r:id="rId16"/>
    <p:sldId id="300" r:id="rId17"/>
    <p:sldId id="308" r:id="rId18"/>
    <p:sldId id="309" r:id="rId19"/>
    <p:sldId id="281" r:id="rId20"/>
    <p:sldId id="303" r:id="rId21"/>
    <p:sldId id="310" r:id="rId22"/>
    <p:sldId id="304" r:id="rId23"/>
    <p:sldId id="305" r:id="rId24"/>
    <p:sldId id="311" r:id="rId25"/>
    <p:sldId id="307" r:id="rId26"/>
    <p:sldId id="312" r:id="rId27"/>
    <p:sldId id="313" r:id="rId28"/>
    <p:sldId id="314" r:id="rId29"/>
    <p:sldId id="271" r:id="rId30"/>
    <p:sldId id="279" r:id="rId31"/>
    <p:sldId id="286" r:id="rId32"/>
    <p:sldId id="287" r:id="rId33"/>
    <p:sldId id="282" r:id="rId34"/>
    <p:sldId id="284" r:id="rId35"/>
    <p:sldId id="283" r:id="rId36"/>
    <p:sldId id="315"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89" autoAdjust="0"/>
  </p:normalViewPr>
  <p:slideViewPr>
    <p:cSldViewPr>
      <p:cViewPr varScale="1">
        <p:scale>
          <a:sx n="61" d="100"/>
          <a:sy n="61" d="100"/>
        </p:scale>
        <p:origin x="-1416"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746946-FAC3-4318-B8DD-09B55B955457}" type="datetimeFigureOut">
              <a:rPr lang="en-US" smtClean="0"/>
              <a:t>7/3/2019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147933-BFE3-4CB6-8F01-FA72E5C3C43C}" type="slidenum">
              <a:rPr lang="en-US" smtClean="0"/>
              <a:t>‹#›</a:t>
            </a:fld>
            <a:endParaRPr lang="en-US"/>
          </a:p>
        </p:txBody>
      </p:sp>
    </p:spTree>
    <p:extLst>
      <p:ext uri="{BB962C8B-B14F-4D97-AF65-F5344CB8AC3E}">
        <p14:creationId xmlns:p14="http://schemas.microsoft.com/office/powerpoint/2010/main" val="1115922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a:t>
            </a:fld>
            <a:endParaRPr lang="en-US"/>
          </a:p>
        </p:txBody>
      </p:sp>
    </p:spTree>
    <p:extLst>
      <p:ext uri="{BB962C8B-B14F-4D97-AF65-F5344CB8AC3E}">
        <p14:creationId xmlns:p14="http://schemas.microsoft.com/office/powerpoint/2010/main" val="4211417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10</a:t>
            </a:fld>
            <a:endParaRPr lang="en-US"/>
          </a:p>
        </p:txBody>
      </p:sp>
    </p:spTree>
    <p:extLst>
      <p:ext uri="{BB962C8B-B14F-4D97-AF65-F5344CB8AC3E}">
        <p14:creationId xmlns:p14="http://schemas.microsoft.com/office/powerpoint/2010/main" val="38548452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11</a:t>
            </a:fld>
            <a:endParaRPr lang="en-US"/>
          </a:p>
        </p:txBody>
      </p:sp>
    </p:spTree>
    <p:extLst>
      <p:ext uri="{BB962C8B-B14F-4D97-AF65-F5344CB8AC3E}">
        <p14:creationId xmlns:p14="http://schemas.microsoft.com/office/powerpoint/2010/main" val="1923157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12</a:t>
            </a:fld>
            <a:endParaRPr lang="en-US"/>
          </a:p>
        </p:txBody>
      </p:sp>
    </p:spTree>
    <p:extLst>
      <p:ext uri="{BB962C8B-B14F-4D97-AF65-F5344CB8AC3E}">
        <p14:creationId xmlns:p14="http://schemas.microsoft.com/office/powerpoint/2010/main" val="2443066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13</a:t>
            </a:fld>
            <a:endParaRPr lang="en-US"/>
          </a:p>
        </p:txBody>
      </p:sp>
    </p:spTree>
    <p:extLst>
      <p:ext uri="{BB962C8B-B14F-4D97-AF65-F5344CB8AC3E}">
        <p14:creationId xmlns:p14="http://schemas.microsoft.com/office/powerpoint/2010/main" val="17274247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14</a:t>
            </a:fld>
            <a:endParaRPr lang="en-US"/>
          </a:p>
        </p:txBody>
      </p:sp>
    </p:spTree>
    <p:extLst>
      <p:ext uri="{BB962C8B-B14F-4D97-AF65-F5344CB8AC3E}">
        <p14:creationId xmlns:p14="http://schemas.microsoft.com/office/powerpoint/2010/main" val="1509630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15</a:t>
            </a:fld>
            <a:endParaRPr lang="en-US"/>
          </a:p>
        </p:txBody>
      </p:sp>
    </p:spTree>
    <p:extLst>
      <p:ext uri="{BB962C8B-B14F-4D97-AF65-F5344CB8AC3E}">
        <p14:creationId xmlns:p14="http://schemas.microsoft.com/office/powerpoint/2010/main" val="1620815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Green: low risk (if no other markers of kidney disease, no CKD); Yellow: moderately increased risk; Orange: high risk; Red, very high risk</a:t>
            </a:r>
            <a:endParaRPr lang="en-US" dirty="0"/>
          </a:p>
        </p:txBody>
      </p:sp>
      <p:sp>
        <p:nvSpPr>
          <p:cNvPr id="4" name="Slide Number Placeholder 3"/>
          <p:cNvSpPr>
            <a:spLocks noGrp="1"/>
          </p:cNvSpPr>
          <p:nvPr>
            <p:ph type="sldNum" sz="quarter" idx="10"/>
          </p:nvPr>
        </p:nvSpPr>
        <p:spPr/>
        <p:txBody>
          <a:bodyPr/>
          <a:lstStyle/>
          <a:p>
            <a:fld id="{6E147933-BFE3-4CB6-8F01-FA72E5C3C43C}" type="slidenum">
              <a:rPr lang="en-US" smtClean="0"/>
              <a:t>16</a:t>
            </a:fld>
            <a:endParaRPr lang="en-US"/>
          </a:p>
        </p:txBody>
      </p:sp>
    </p:spTree>
    <p:extLst>
      <p:ext uri="{BB962C8B-B14F-4D97-AF65-F5344CB8AC3E}">
        <p14:creationId xmlns:p14="http://schemas.microsoft.com/office/powerpoint/2010/main" val="3681004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17</a:t>
            </a:fld>
            <a:endParaRPr lang="en-US"/>
          </a:p>
        </p:txBody>
      </p:sp>
    </p:spTree>
    <p:extLst>
      <p:ext uri="{BB962C8B-B14F-4D97-AF65-F5344CB8AC3E}">
        <p14:creationId xmlns:p14="http://schemas.microsoft.com/office/powerpoint/2010/main" val="38899181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18</a:t>
            </a:fld>
            <a:endParaRPr lang="en-US"/>
          </a:p>
        </p:txBody>
      </p:sp>
    </p:spTree>
    <p:extLst>
      <p:ext uri="{BB962C8B-B14F-4D97-AF65-F5344CB8AC3E}">
        <p14:creationId xmlns:p14="http://schemas.microsoft.com/office/powerpoint/2010/main" val="2569303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19</a:t>
            </a:fld>
            <a:endParaRPr lang="en-US"/>
          </a:p>
        </p:txBody>
      </p:sp>
    </p:spTree>
    <p:extLst>
      <p:ext uri="{BB962C8B-B14F-4D97-AF65-F5344CB8AC3E}">
        <p14:creationId xmlns:p14="http://schemas.microsoft.com/office/powerpoint/2010/main" val="164885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a:t>
            </a:fld>
            <a:endParaRPr lang="en-US"/>
          </a:p>
        </p:txBody>
      </p:sp>
    </p:spTree>
    <p:extLst>
      <p:ext uri="{BB962C8B-B14F-4D97-AF65-F5344CB8AC3E}">
        <p14:creationId xmlns:p14="http://schemas.microsoft.com/office/powerpoint/2010/main" val="19348815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20</a:t>
            </a:fld>
            <a:endParaRPr lang="en-US"/>
          </a:p>
        </p:txBody>
      </p:sp>
    </p:spTree>
    <p:extLst>
      <p:ext uri="{BB962C8B-B14F-4D97-AF65-F5344CB8AC3E}">
        <p14:creationId xmlns:p14="http://schemas.microsoft.com/office/powerpoint/2010/main" val="1874936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21</a:t>
            </a:fld>
            <a:endParaRPr lang="en-US"/>
          </a:p>
        </p:txBody>
      </p:sp>
    </p:spTree>
    <p:extLst>
      <p:ext uri="{BB962C8B-B14F-4D97-AF65-F5344CB8AC3E}">
        <p14:creationId xmlns:p14="http://schemas.microsoft.com/office/powerpoint/2010/main" val="27520041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22</a:t>
            </a:fld>
            <a:endParaRPr lang="en-US"/>
          </a:p>
        </p:txBody>
      </p:sp>
    </p:spTree>
    <p:extLst>
      <p:ext uri="{BB962C8B-B14F-4D97-AF65-F5344CB8AC3E}">
        <p14:creationId xmlns:p14="http://schemas.microsoft.com/office/powerpoint/2010/main" val="747353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23</a:t>
            </a:fld>
            <a:endParaRPr lang="en-US"/>
          </a:p>
        </p:txBody>
      </p:sp>
    </p:spTree>
    <p:extLst>
      <p:ext uri="{BB962C8B-B14F-4D97-AF65-F5344CB8AC3E}">
        <p14:creationId xmlns:p14="http://schemas.microsoft.com/office/powerpoint/2010/main" val="41137264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24</a:t>
            </a:fld>
            <a:endParaRPr lang="en-US"/>
          </a:p>
        </p:txBody>
      </p:sp>
    </p:spTree>
    <p:extLst>
      <p:ext uri="{BB962C8B-B14F-4D97-AF65-F5344CB8AC3E}">
        <p14:creationId xmlns:p14="http://schemas.microsoft.com/office/powerpoint/2010/main" val="33015814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25</a:t>
            </a:fld>
            <a:endParaRPr lang="en-US"/>
          </a:p>
        </p:txBody>
      </p:sp>
    </p:spTree>
    <p:extLst>
      <p:ext uri="{BB962C8B-B14F-4D97-AF65-F5344CB8AC3E}">
        <p14:creationId xmlns:p14="http://schemas.microsoft.com/office/powerpoint/2010/main" val="2148462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26</a:t>
            </a:fld>
            <a:endParaRPr lang="en-US"/>
          </a:p>
        </p:txBody>
      </p:sp>
    </p:spTree>
    <p:extLst>
      <p:ext uri="{BB962C8B-B14F-4D97-AF65-F5344CB8AC3E}">
        <p14:creationId xmlns:p14="http://schemas.microsoft.com/office/powerpoint/2010/main" val="36868637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27</a:t>
            </a:fld>
            <a:endParaRPr lang="en-US"/>
          </a:p>
        </p:txBody>
      </p:sp>
    </p:spTree>
    <p:extLst>
      <p:ext uri="{BB962C8B-B14F-4D97-AF65-F5344CB8AC3E}">
        <p14:creationId xmlns:p14="http://schemas.microsoft.com/office/powerpoint/2010/main" val="1845067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Suy thận cấp là một trong các nguyên nhân thúc đẩy suy thận tiến trỉên Bn suy thận cấp trên nền suy thận mạn có thể mất vĩnh viền chức năng thận trong đợt STC</a:t>
            </a:r>
            <a:endParaRPr lang="en-US" dirty="0"/>
          </a:p>
        </p:txBody>
      </p:sp>
      <p:sp>
        <p:nvSpPr>
          <p:cNvPr id="4" name="Slide Number Placeholder 3"/>
          <p:cNvSpPr>
            <a:spLocks noGrp="1"/>
          </p:cNvSpPr>
          <p:nvPr>
            <p:ph type="sldNum" sz="quarter" idx="10"/>
          </p:nvPr>
        </p:nvSpPr>
        <p:spPr/>
        <p:txBody>
          <a:bodyPr/>
          <a:lstStyle/>
          <a:p>
            <a:fld id="{6E147933-BFE3-4CB6-8F01-FA72E5C3C43C}" type="slidenum">
              <a:rPr lang="en-US" smtClean="0"/>
              <a:t>28</a:t>
            </a:fld>
            <a:endParaRPr lang="en-US"/>
          </a:p>
        </p:txBody>
      </p:sp>
    </p:spTree>
    <p:extLst>
      <p:ext uri="{BB962C8B-B14F-4D97-AF65-F5344CB8AC3E}">
        <p14:creationId xmlns:p14="http://schemas.microsoft.com/office/powerpoint/2010/main" val="3705057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29</a:t>
            </a:fld>
            <a:endParaRPr lang="en-US"/>
          </a:p>
        </p:txBody>
      </p:sp>
    </p:spTree>
    <p:extLst>
      <p:ext uri="{BB962C8B-B14F-4D97-AF65-F5344CB8AC3E}">
        <p14:creationId xmlns:p14="http://schemas.microsoft.com/office/powerpoint/2010/main" val="3197495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a:t>
            </a:fld>
            <a:endParaRPr lang="en-US"/>
          </a:p>
        </p:txBody>
      </p:sp>
    </p:spTree>
    <p:extLst>
      <p:ext uri="{BB962C8B-B14F-4D97-AF65-F5344CB8AC3E}">
        <p14:creationId xmlns:p14="http://schemas.microsoft.com/office/powerpoint/2010/main" val="14372509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risks of developing kidney failure depends on 1- Level of Kidney function at the CKD discovery time 2- The rate of decline kidney function</a:t>
            </a:r>
          </a:p>
          <a:p>
            <a:endParaRPr lang="en-US" dirty="0"/>
          </a:p>
        </p:txBody>
      </p:sp>
      <p:sp>
        <p:nvSpPr>
          <p:cNvPr id="4" name="Slide Number Placeholder 3"/>
          <p:cNvSpPr>
            <a:spLocks noGrp="1"/>
          </p:cNvSpPr>
          <p:nvPr>
            <p:ph type="sldNum" sz="quarter" idx="10"/>
          </p:nvPr>
        </p:nvSpPr>
        <p:spPr/>
        <p:txBody>
          <a:bodyPr/>
          <a:lstStyle/>
          <a:p>
            <a:fld id="{6E147933-BFE3-4CB6-8F01-FA72E5C3C43C}" type="slidenum">
              <a:rPr lang="en-US" smtClean="0"/>
              <a:t>30</a:t>
            </a:fld>
            <a:endParaRPr lang="en-US"/>
          </a:p>
        </p:txBody>
      </p:sp>
    </p:spTree>
    <p:extLst>
      <p:ext uri="{BB962C8B-B14F-4D97-AF65-F5344CB8AC3E}">
        <p14:creationId xmlns:p14="http://schemas.microsoft.com/office/powerpoint/2010/main" val="8014613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31</a:t>
            </a:fld>
            <a:endParaRPr lang="en-US"/>
          </a:p>
        </p:txBody>
      </p:sp>
    </p:spTree>
    <p:extLst>
      <p:ext uri="{BB962C8B-B14F-4D97-AF65-F5344CB8AC3E}">
        <p14:creationId xmlns:p14="http://schemas.microsoft.com/office/powerpoint/2010/main" val="18405978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32</a:t>
            </a:fld>
            <a:endParaRPr lang="en-US"/>
          </a:p>
        </p:txBody>
      </p:sp>
    </p:spTree>
    <p:extLst>
      <p:ext uri="{BB962C8B-B14F-4D97-AF65-F5344CB8AC3E}">
        <p14:creationId xmlns:p14="http://schemas.microsoft.com/office/powerpoint/2010/main" val="17771859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33</a:t>
            </a:fld>
            <a:endParaRPr lang="en-US"/>
          </a:p>
        </p:txBody>
      </p:sp>
    </p:spTree>
    <p:extLst>
      <p:ext uri="{BB962C8B-B14F-4D97-AF65-F5344CB8AC3E}">
        <p14:creationId xmlns:p14="http://schemas.microsoft.com/office/powerpoint/2010/main" val="23483585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34</a:t>
            </a:fld>
            <a:endParaRPr lang="en-US"/>
          </a:p>
        </p:txBody>
      </p:sp>
    </p:spTree>
    <p:extLst>
      <p:ext uri="{BB962C8B-B14F-4D97-AF65-F5344CB8AC3E}">
        <p14:creationId xmlns:p14="http://schemas.microsoft.com/office/powerpoint/2010/main" val="16026854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35</a:t>
            </a:fld>
            <a:endParaRPr lang="en-US"/>
          </a:p>
        </p:txBody>
      </p:sp>
    </p:spTree>
    <p:extLst>
      <p:ext uri="{BB962C8B-B14F-4D97-AF65-F5344CB8AC3E}">
        <p14:creationId xmlns:p14="http://schemas.microsoft.com/office/powerpoint/2010/main" val="41829203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36</a:t>
            </a:fld>
            <a:endParaRPr lang="en-US"/>
          </a:p>
        </p:txBody>
      </p:sp>
    </p:spTree>
    <p:extLst>
      <p:ext uri="{BB962C8B-B14F-4D97-AF65-F5344CB8AC3E}">
        <p14:creationId xmlns:p14="http://schemas.microsoft.com/office/powerpoint/2010/main" val="457332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4</a:t>
            </a:fld>
            <a:endParaRPr lang="en-US"/>
          </a:p>
        </p:txBody>
      </p:sp>
    </p:spTree>
    <p:extLst>
      <p:ext uri="{BB962C8B-B14F-4D97-AF65-F5344CB8AC3E}">
        <p14:creationId xmlns:p14="http://schemas.microsoft.com/office/powerpoint/2010/main" val="2979866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5</a:t>
            </a:fld>
            <a:endParaRPr lang="en-US"/>
          </a:p>
        </p:txBody>
      </p:sp>
    </p:spTree>
    <p:extLst>
      <p:ext uri="{BB962C8B-B14F-4D97-AF65-F5344CB8AC3E}">
        <p14:creationId xmlns:p14="http://schemas.microsoft.com/office/powerpoint/2010/main" val="3557493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6</a:t>
            </a:fld>
            <a:endParaRPr lang="en-US"/>
          </a:p>
        </p:txBody>
      </p:sp>
    </p:spTree>
    <p:extLst>
      <p:ext uri="{BB962C8B-B14F-4D97-AF65-F5344CB8AC3E}">
        <p14:creationId xmlns:p14="http://schemas.microsoft.com/office/powerpoint/2010/main" val="3643711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7</a:t>
            </a:fld>
            <a:endParaRPr lang="en-US"/>
          </a:p>
        </p:txBody>
      </p:sp>
    </p:spTree>
    <p:extLst>
      <p:ext uri="{BB962C8B-B14F-4D97-AF65-F5344CB8AC3E}">
        <p14:creationId xmlns:p14="http://schemas.microsoft.com/office/powerpoint/2010/main" val="589455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C1D989CF-4825-4E61-98F1-28B31EA26678}" type="slidenum">
              <a:rPr lang="en-US" smtClean="0"/>
              <a:pPr>
                <a:defRPr/>
              </a:pPr>
              <a:t>8</a:t>
            </a:fld>
            <a:endParaRPr lang="en-US"/>
          </a:p>
        </p:txBody>
      </p:sp>
    </p:spTree>
    <p:extLst>
      <p:ext uri="{BB962C8B-B14F-4D97-AF65-F5344CB8AC3E}">
        <p14:creationId xmlns:p14="http://schemas.microsoft.com/office/powerpoint/2010/main" val="1138355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E147933-BFE3-4CB6-8F01-FA72E5C3C43C}" type="slidenum">
              <a:rPr lang="en-US" smtClean="0"/>
              <a:t>9</a:t>
            </a:fld>
            <a:endParaRPr lang="en-US"/>
          </a:p>
        </p:txBody>
      </p:sp>
    </p:spTree>
    <p:extLst>
      <p:ext uri="{BB962C8B-B14F-4D97-AF65-F5344CB8AC3E}">
        <p14:creationId xmlns:p14="http://schemas.microsoft.com/office/powerpoint/2010/main" val="551784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28650D83-DA3D-46FF-B470-7AD0B0D71F07}" type="datetimeFigureOut">
              <a:rPr lang="en-US" smtClean="0"/>
              <a:t>7/3/2019</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9CDB805B-1432-4DB0-80A6-5961DC44E52C}"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8650D83-DA3D-46FF-B470-7AD0B0D71F07}"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B805B-1432-4DB0-80A6-5961DC44E52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8650D83-DA3D-46FF-B470-7AD0B0D71F07}" type="datetimeFigureOut">
              <a:rPr lang="en-US" smtClean="0"/>
              <a:t>7/3/2019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DB805B-1432-4DB0-80A6-5961DC44E52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28650D83-DA3D-46FF-B470-7AD0B0D71F07}" type="datetimeFigureOut">
              <a:rPr lang="en-US" smtClean="0"/>
              <a:t>7/3/2019</a:t>
            </a:fld>
            <a:endParaRPr lang="en-US"/>
          </a:p>
        </p:txBody>
      </p:sp>
      <p:sp>
        <p:nvSpPr>
          <p:cNvPr id="9" name="Slide Number Placeholder 8"/>
          <p:cNvSpPr>
            <a:spLocks noGrp="1"/>
          </p:cNvSpPr>
          <p:nvPr>
            <p:ph type="sldNum" sz="quarter" idx="15"/>
          </p:nvPr>
        </p:nvSpPr>
        <p:spPr/>
        <p:txBody>
          <a:bodyPr rtlCol="0"/>
          <a:lstStyle/>
          <a:p>
            <a:fld id="{9CDB805B-1432-4DB0-80A6-5961DC44E52C}"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28650D83-DA3D-46FF-B470-7AD0B0D71F07}" type="datetimeFigureOut">
              <a:rPr lang="en-US" smtClean="0"/>
              <a:t>7/3/2019</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9CDB805B-1432-4DB0-80A6-5961DC44E52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28650D83-DA3D-46FF-B470-7AD0B0D71F07}" type="datetimeFigureOut">
              <a:rPr lang="en-US" smtClean="0"/>
              <a:t>7/3/2019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DB805B-1432-4DB0-80A6-5961DC44E52C}"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28650D83-DA3D-46FF-B470-7AD0B0D71F07}" type="datetimeFigureOut">
              <a:rPr lang="en-US" smtClean="0"/>
              <a:t>7/3/2019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DB805B-1432-4DB0-80A6-5961DC44E52C}"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28650D83-DA3D-46FF-B470-7AD0B0D71F07}" type="datetimeFigureOut">
              <a:rPr lang="en-US" smtClean="0"/>
              <a:t>7/3/2019</a:t>
            </a:fld>
            <a:endParaRPr lang="en-US"/>
          </a:p>
        </p:txBody>
      </p:sp>
      <p:sp>
        <p:nvSpPr>
          <p:cNvPr id="7" name="Slide Number Placeholder 6"/>
          <p:cNvSpPr>
            <a:spLocks noGrp="1"/>
          </p:cNvSpPr>
          <p:nvPr>
            <p:ph type="sldNum" sz="quarter" idx="11"/>
          </p:nvPr>
        </p:nvSpPr>
        <p:spPr/>
        <p:txBody>
          <a:bodyPr rtlCol="0"/>
          <a:lstStyle/>
          <a:p>
            <a:fld id="{9CDB805B-1432-4DB0-80A6-5961DC44E52C}"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650D83-DA3D-46FF-B470-7AD0B0D71F07}" type="datetimeFigureOut">
              <a:rPr lang="en-US" smtClean="0"/>
              <a:t>7/3/2019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DB805B-1432-4DB0-80A6-5961DC44E52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28650D83-DA3D-46FF-B470-7AD0B0D71F07}" type="datetimeFigureOut">
              <a:rPr lang="en-US" smtClean="0"/>
              <a:t>7/3/2019</a:t>
            </a:fld>
            <a:endParaRPr lang="en-US"/>
          </a:p>
        </p:txBody>
      </p:sp>
      <p:sp>
        <p:nvSpPr>
          <p:cNvPr id="22" name="Slide Number Placeholder 21"/>
          <p:cNvSpPr>
            <a:spLocks noGrp="1"/>
          </p:cNvSpPr>
          <p:nvPr>
            <p:ph type="sldNum" sz="quarter" idx="15"/>
          </p:nvPr>
        </p:nvSpPr>
        <p:spPr/>
        <p:txBody>
          <a:bodyPr rtlCol="0"/>
          <a:lstStyle/>
          <a:p>
            <a:fld id="{9CDB805B-1432-4DB0-80A6-5961DC44E52C}"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28650D83-DA3D-46FF-B470-7AD0B0D71F07}" type="datetimeFigureOut">
              <a:rPr lang="en-US" smtClean="0"/>
              <a:t>7/3/2019</a:t>
            </a:fld>
            <a:endParaRPr lang="en-US"/>
          </a:p>
        </p:txBody>
      </p:sp>
      <p:sp>
        <p:nvSpPr>
          <p:cNvPr id="18" name="Slide Number Placeholder 17"/>
          <p:cNvSpPr>
            <a:spLocks noGrp="1"/>
          </p:cNvSpPr>
          <p:nvPr>
            <p:ph type="sldNum" sz="quarter" idx="11"/>
          </p:nvPr>
        </p:nvSpPr>
        <p:spPr/>
        <p:txBody>
          <a:bodyPr rtlCol="0"/>
          <a:lstStyle/>
          <a:p>
            <a:fld id="{9CDB805B-1432-4DB0-80A6-5961DC44E52C}"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28650D83-DA3D-46FF-B470-7AD0B0D71F07}" type="datetimeFigureOut">
              <a:rPr lang="en-US" smtClean="0"/>
              <a:t>7/3/2019</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9CDB805B-1432-4DB0-80A6-5961DC44E52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447800"/>
            <a:ext cx="6172200" cy="1894362"/>
          </a:xfrm>
        </p:spPr>
        <p:txBody>
          <a:bodyPr>
            <a:normAutofit/>
          </a:bodyPr>
          <a:lstStyle/>
          <a:p>
            <a:pPr algn="ctr"/>
            <a:r>
              <a:rPr lang="en-US" sz="4800" dirty="0" smtClean="0">
                <a:solidFill>
                  <a:srgbClr val="FF0000"/>
                </a:solidFill>
                <a:latin typeface="Arial" pitchFamily="34" charset="0"/>
                <a:cs typeface="Arial" pitchFamily="34" charset="0"/>
              </a:rPr>
              <a:t>TIẾP CẬN</a:t>
            </a:r>
            <a:br>
              <a:rPr lang="en-US" sz="4800" dirty="0" smtClean="0">
                <a:solidFill>
                  <a:srgbClr val="FF0000"/>
                </a:solidFill>
                <a:latin typeface="Arial" pitchFamily="34" charset="0"/>
                <a:cs typeface="Arial" pitchFamily="34" charset="0"/>
              </a:rPr>
            </a:br>
            <a:r>
              <a:rPr lang="en-US" sz="4800" dirty="0" smtClean="0">
                <a:solidFill>
                  <a:srgbClr val="FF0000"/>
                </a:solidFill>
                <a:latin typeface="Arial" pitchFamily="34" charset="0"/>
                <a:cs typeface="Arial" pitchFamily="34" charset="0"/>
              </a:rPr>
              <a:t> BỆNH THẬN MẠN</a:t>
            </a:r>
            <a:endParaRPr lang="en-US" sz="4800" dirty="0">
              <a:solidFill>
                <a:srgbClr val="FF0000"/>
              </a:solidFill>
              <a:latin typeface="Arial" pitchFamily="34" charset="0"/>
              <a:cs typeface="Arial" pitchFamily="34" charset="0"/>
            </a:endParaRPr>
          </a:p>
        </p:txBody>
      </p:sp>
      <p:sp>
        <p:nvSpPr>
          <p:cNvPr id="3" name="Subtitle 2"/>
          <p:cNvSpPr>
            <a:spLocks noGrp="1"/>
          </p:cNvSpPr>
          <p:nvPr>
            <p:ph type="subTitle" idx="1"/>
          </p:nvPr>
        </p:nvSpPr>
        <p:spPr>
          <a:xfrm>
            <a:off x="2971800" y="3657600"/>
            <a:ext cx="4953000" cy="1016478"/>
          </a:xfrm>
        </p:spPr>
        <p:txBody>
          <a:bodyPr>
            <a:normAutofit/>
          </a:bodyPr>
          <a:lstStyle/>
          <a:p>
            <a:r>
              <a:rPr lang="en-US" sz="2400" dirty="0" smtClean="0">
                <a:latin typeface="Arial" pitchFamily="34" charset="0"/>
                <a:cs typeface="Arial" pitchFamily="34" charset="0"/>
              </a:rPr>
              <a:t>Ths.BS. </a:t>
            </a:r>
            <a:r>
              <a:rPr lang="en-US" sz="2400" dirty="0" err="1" smtClean="0">
                <a:latin typeface="Arial" pitchFamily="34" charset="0"/>
                <a:cs typeface="Arial" pitchFamily="34" charset="0"/>
              </a:rPr>
              <a:t>Bùi</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Thị</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Ngọc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Yến</a:t>
            </a:r>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PM </a:t>
            </a:r>
            <a:r>
              <a:rPr lang="en-US" sz="2400" dirty="0" err="1" smtClean="0">
                <a:latin typeface="Arial" pitchFamily="34" charset="0"/>
                <a:cs typeface="Arial" pitchFamily="34" charset="0"/>
              </a:rPr>
              <a:t>Thận</a:t>
            </a:r>
            <a:r>
              <a:rPr lang="en-US" sz="2400" dirty="0" smtClean="0">
                <a:latin typeface="Arial" pitchFamily="34" charset="0"/>
                <a:cs typeface="Arial" pitchFamily="34" charset="0"/>
              </a:rPr>
              <a:t>, BM </a:t>
            </a:r>
            <a:r>
              <a:rPr lang="en-US" sz="2400" dirty="0" err="1" smtClean="0">
                <a:latin typeface="Arial" pitchFamily="34" charset="0"/>
                <a:cs typeface="Arial" pitchFamily="34" charset="0"/>
              </a:rPr>
              <a:t>Nội</a:t>
            </a:r>
            <a:r>
              <a:rPr lang="en-US" sz="2400" dirty="0" smtClean="0">
                <a:latin typeface="Arial" pitchFamily="34" charset="0"/>
                <a:cs typeface="Arial" pitchFamily="34" charset="0"/>
              </a:rPr>
              <a:t>, ĐHYD TPHCM</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23771602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381000"/>
            <a:ext cx="69342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Giảm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độ</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lọc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cầu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609600" y="1143000"/>
            <a:ext cx="3886200" cy="523220"/>
          </a:xfrm>
          <a:prstGeom prst="rect">
            <a:avLst/>
          </a:prstGeom>
          <a:noFill/>
        </p:spPr>
        <p:txBody>
          <a:bodyPr wrap="square" rtlCol="0">
            <a:spAutoFit/>
          </a:bodyPr>
          <a:lstStyle/>
          <a:p>
            <a:r>
              <a:rPr lang="en-US" sz="2800" dirty="0" err="1" smtClean="0">
                <a:latin typeface="Arial" pitchFamily="34" charset="0"/>
                <a:cs typeface="Arial" pitchFamily="34" charset="0"/>
              </a:rPr>
              <a:t>Creatinine</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huyết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thanh</a:t>
            </a:r>
            <a:endParaRPr lang="en-US" sz="2800" dirty="0">
              <a:latin typeface="Arial" pitchFamily="34" charset="0"/>
              <a:cs typeface="Arial" pitchFamily="34" charset="0"/>
            </a:endParaRPr>
          </a:p>
        </p:txBody>
      </p:sp>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905000"/>
            <a:ext cx="4507253" cy="3176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5410200"/>
            <a:ext cx="4471585" cy="717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5257800" y="1066800"/>
            <a:ext cx="3352800" cy="1384995"/>
          </a:xfrm>
          <a:prstGeom prst="rect">
            <a:avLst/>
          </a:prstGeom>
          <a:noFill/>
        </p:spPr>
        <p:txBody>
          <a:bodyPr wrap="square" rtlCol="0">
            <a:spAutoFit/>
          </a:bodyPr>
          <a:lstStyle/>
          <a:p>
            <a:r>
              <a:rPr lang="en-US" sz="2800" dirty="0" err="1" smtClean="0">
                <a:latin typeface="Arial" pitchFamily="34" charset="0"/>
                <a:cs typeface="Arial" pitchFamily="34" charset="0"/>
              </a:rPr>
              <a:t>Các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công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thức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ước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đoán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độ</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lọc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cầu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endParaRPr lang="en-US" sz="2800" dirty="0">
              <a:latin typeface="Arial" pitchFamily="34" charset="0"/>
              <a:cs typeface="Arial" pitchFamily="34" charset="0"/>
            </a:endParaRPr>
          </a:p>
        </p:txBody>
      </p:sp>
      <p:sp>
        <p:nvSpPr>
          <p:cNvPr id="7" name="TextBox 6"/>
          <p:cNvSpPr txBox="1"/>
          <p:nvPr/>
        </p:nvSpPr>
        <p:spPr>
          <a:xfrm>
            <a:off x="5257800" y="2209800"/>
            <a:ext cx="3505200" cy="3877985"/>
          </a:xfrm>
          <a:prstGeom prst="rect">
            <a:avLst/>
          </a:prstGeom>
          <a:noFill/>
        </p:spPr>
        <p:txBody>
          <a:bodyPr wrap="square" rtlCol="0">
            <a:spAutoFit/>
          </a:bodyPr>
          <a:lstStyle/>
          <a:p>
            <a:pPr marL="285750" indent="-285750">
              <a:lnSpc>
                <a:spcPct val="150000"/>
              </a:lnSpc>
              <a:spcBef>
                <a:spcPts val="600"/>
              </a:spcBef>
              <a:spcAft>
                <a:spcPts val="600"/>
              </a:spcAft>
              <a:buFontTx/>
              <a:buChar char="-"/>
            </a:pPr>
            <a:r>
              <a:rPr lang="en-US" sz="2400" dirty="0" err="1" smtClean="0">
                <a:latin typeface="Arial" pitchFamily="34" charset="0"/>
                <a:cs typeface="Arial" pitchFamily="34" charset="0"/>
              </a:rPr>
              <a:t>Độ</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thanh</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lọc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creatinine</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nước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tiểu</a:t>
            </a:r>
            <a:r>
              <a:rPr lang="en-US" sz="2400" dirty="0" smtClean="0">
                <a:latin typeface="Arial" pitchFamily="34" charset="0"/>
                <a:cs typeface="Arial" pitchFamily="34" charset="0"/>
              </a:rPr>
              <a:t> 24 </a:t>
            </a:r>
            <a:r>
              <a:rPr lang="en-US" sz="2400" dirty="0" err="1" smtClean="0">
                <a:latin typeface="Arial" pitchFamily="34" charset="0"/>
                <a:cs typeface="Arial" pitchFamily="34" charset="0"/>
              </a:rPr>
              <a:t>giờ</a:t>
            </a:r>
            <a:endParaRPr lang="en-US" sz="2400" dirty="0" smtClean="0">
              <a:latin typeface="Arial" pitchFamily="34" charset="0"/>
              <a:cs typeface="Arial" pitchFamily="34" charset="0"/>
            </a:endParaRPr>
          </a:p>
          <a:p>
            <a:pPr marL="285750" indent="-285750">
              <a:lnSpc>
                <a:spcPct val="150000"/>
              </a:lnSpc>
              <a:spcBef>
                <a:spcPts val="600"/>
              </a:spcBef>
              <a:spcAft>
                <a:spcPts val="600"/>
              </a:spcAft>
              <a:buFontTx/>
              <a:buChar char="-"/>
            </a:pPr>
            <a:r>
              <a:rPr lang="en-US" sz="2400" dirty="0" smtClean="0">
                <a:latin typeface="Arial" pitchFamily="34" charset="0"/>
                <a:cs typeface="Arial" pitchFamily="34" charset="0"/>
              </a:rPr>
              <a:t>CT Cockcroft </a:t>
            </a:r>
            <a:r>
              <a:rPr lang="en-US" sz="2400" dirty="0" err="1" smtClean="0">
                <a:latin typeface="Arial" pitchFamily="34" charset="0"/>
                <a:cs typeface="Arial" pitchFamily="34" charset="0"/>
              </a:rPr>
              <a:t>Gault</a:t>
            </a:r>
            <a:endParaRPr lang="en-US" sz="2400" dirty="0" smtClean="0">
              <a:latin typeface="Arial" pitchFamily="34" charset="0"/>
              <a:cs typeface="Arial" pitchFamily="34" charset="0"/>
            </a:endParaRPr>
          </a:p>
          <a:p>
            <a:pPr marL="285750" indent="-285750">
              <a:lnSpc>
                <a:spcPct val="150000"/>
              </a:lnSpc>
              <a:spcBef>
                <a:spcPts val="600"/>
              </a:spcBef>
              <a:spcAft>
                <a:spcPts val="600"/>
              </a:spcAft>
              <a:buFontTx/>
              <a:buChar char="-"/>
            </a:pPr>
            <a:r>
              <a:rPr lang="en-US" sz="2400" dirty="0" smtClean="0">
                <a:latin typeface="Arial" pitchFamily="34" charset="0"/>
                <a:cs typeface="Arial" pitchFamily="34" charset="0"/>
              </a:rPr>
              <a:t>CT MDRD</a:t>
            </a:r>
          </a:p>
          <a:p>
            <a:pPr marL="285750" indent="-285750">
              <a:lnSpc>
                <a:spcPct val="150000"/>
              </a:lnSpc>
              <a:spcBef>
                <a:spcPts val="600"/>
              </a:spcBef>
              <a:spcAft>
                <a:spcPts val="600"/>
              </a:spcAft>
              <a:buFontTx/>
              <a:buChar char="-"/>
            </a:pPr>
            <a:r>
              <a:rPr lang="en-US" sz="2400" dirty="0" smtClean="0">
                <a:latin typeface="Arial" pitchFamily="34" charset="0"/>
                <a:cs typeface="Arial" pitchFamily="34" charset="0"/>
              </a:rPr>
              <a:t>CT CKD- EPI</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2682690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endParaRPr 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75" y="1371600"/>
            <a:ext cx="8782050" cy="503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457200" y="533400"/>
            <a:ext cx="6705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Chẩn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đoán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biệt</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4163502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066800"/>
            <a:ext cx="8305800" cy="5486400"/>
          </a:xfrm>
        </p:spPr>
        <p:txBody>
          <a:bodyPr>
            <a:noAutofit/>
          </a:bodyPr>
          <a:lstStyle/>
          <a:p>
            <a:pPr marL="0" indent="0">
              <a:buNone/>
            </a:pPr>
            <a:r>
              <a:rPr lang="vi-VN" sz="2800" dirty="0" smtClean="0">
                <a:latin typeface="Arial" pitchFamily="34" charset="0"/>
                <a:cs typeface="Arial" pitchFamily="34" charset="0"/>
              </a:rPr>
              <a:t>Nếu lâm sàng, bn nặng phải nhập viện: Kiểm tra BUN, Creatinine sau 24-48h </a:t>
            </a:r>
            <a:endParaRPr lang="en-US" sz="2800" dirty="0" smtClean="0">
              <a:latin typeface="Arial" pitchFamily="34" charset="0"/>
              <a:cs typeface="Arial" pitchFamily="34" charset="0"/>
            </a:endParaRPr>
          </a:p>
          <a:p>
            <a:pPr marL="0" indent="0">
              <a:buNone/>
            </a:pPr>
            <a:r>
              <a:rPr lang="vi-VN" sz="2800" dirty="0" smtClean="0">
                <a:latin typeface="Arial" pitchFamily="34" charset="0"/>
                <a:cs typeface="Arial" pitchFamily="34" charset="0"/>
              </a:rPr>
              <a:t>Nếu bn không triệu chứng: </a:t>
            </a:r>
            <a:endParaRPr lang="en-US" sz="2800" dirty="0" smtClean="0">
              <a:latin typeface="Arial" pitchFamily="34" charset="0"/>
              <a:cs typeface="Arial" pitchFamily="34" charset="0"/>
            </a:endParaRPr>
          </a:p>
          <a:p>
            <a:pPr>
              <a:buFont typeface="Arial" pitchFamily="34" charset="0"/>
              <a:buChar char="•"/>
            </a:pPr>
            <a:r>
              <a:rPr lang="vi-VN" sz="2800" dirty="0" smtClean="0">
                <a:latin typeface="Arial" pitchFamily="34" charset="0"/>
                <a:cs typeface="Arial" pitchFamily="34" charset="0"/>
              </a:rPr>
              <a:t>Hỏi bệnh sử và khám lâm sàng toàn diện</a:t>
            </a:r>
            <a:endParaRPr lang="en-US" sz="2800" dirty="0" smtClean="0">
              <a:latin typeface="Arial" pitchFamily="34" charset="0"/>
              <a:cs typeface="Arial" pitchFamily="34" charset="0"/>
            </a:endParaRPr>
          </a:p>
          <a:p>
            <a:pPr>
              <a:buFont typeface="Arial" pitchFamily="34" charset="0"/>
              <a:buChar char="•"/>
            </a:pPr>
            <a:r>
              <a:rPr lang="vi-VN" sz="2800" dirty="0" smtClean="0">
                <a:latin typeface="Arial" pitchFamily="34" charset="0"/>
                <a:cs typeface="Arial" pitchFamily="34" charset="0"/>
              </a:rPr>
              <a:t>Kiểm soát các bệnh lý đang hiện hữu </a:t>
            </a:r>
            <a:endParaRPr lang="en-US" sz="2800" dirty="0" smtClean="0">
              <a:latin typeface="Arial" pitchFamily="34" charset="0"/>
              <a:cs typeface="Arial" pitchFamily="34" charset="0"/>
            </a:endParaRPr>
          </a:p>
          <a:p>
            <a:pPr marL="640080" lvl="2" indent="0">
              <a:buNone/>
            </a:pPr>
            <a:r>
              <a:rPr lang="vi-VN" sz="2000" dirty="0" smtClean="0">
                <a:latin typeface="Arial" pitchFamily="34" charset="0"/>
                <a:cs typeface="Arial" pitchFamily="34" charset="0"/>
              </a:rPr>
              <a:t>Tăng huyết áp? </a:t>
            </a:r>
            <a:endParaRPr lang="en-US" sz="2000" dirty="0">
              <a:latin typeface="Arial" pitchFamily="34" charset="0"/>
              <a:cs typeface="Arial" pitchFamily="34" charset="0"/>
            </a:endParaRPr>
          </a:p>
          <a:p>
            <a:pPr marL="640080" lvl="2" indent="0">
              <a:buNone/>
            </a:pPr>
            <a:r>
              <a:rPr lang="vi-VN" sz="2000" dirty="0" smtClean="0">
                <a:latin typeface="Arial" pitchFamily="34" charset="0"/>
                <a:cs typeface="Arial" pitchFamily="34" charset="0"/>
              </a:rPr>
              <a:t>Tăng đường huyết? </a:t>
            </a:r>
            <a:endParaRPr lang="en-US" sz="2000" dirty="0" smtClean="0">
              <a:latin typeface="Arial" pitchFamily="34" charset="0"/>
              <a:cs typeface="Arial" pitchFamily="34" charset="0"/>
            </a:endParaRPr>
          </a:p>
          <a:p>
            <a:pPr marL="640080" lvl="2" indent="0">
              <a:buNone/>
            </a:pPr>
            <a:r>
              <a:rPr lang="vi-VN" sz="2000" dirty="0" smtClean="0">
                <a:latin typeface="Arial" pitchFamily="34" charset="0"/>
                <a:cs typeface="Arial" pitchFamily="34" charset="0"/>
              </a:rPr>
              <a:t>Bệ</a:t>
            </a:r>
            <a:r>
              <a:rPr lang="en-US" sz="2000" dirty="0" smtClean="0">
                <a:latin typeface="Arial" pitchFamily="34" charset="0"/>
                <a:cs typeface="Arial" pitchFamily="34" charset="0"/>
              </a:rPr>
              <a:t>n</a:t>
            </a:r>
            <a:r>
              <a:rPr lang="vi-VN" sz="2000" dirty="0" smtClean="0">
                <a:latin typeface="Arial" pitchFamily="34" charset="0"/>
                <a:cs typeface="Arial" pitchFamily="34" charset="0"/>
              </a:rPr>
              <a:t>h lý cấp? </a:t>
            </a:r>
            <a:endParaRPr lang="en-US" sz="2000" dirty="0" smtClean="0">
              <a:latin typeface="Arial" pitchFamily="34" charset="0"/>
              <a:cs typeface="Arial" pitchFamily="34" charset="0"/>
            </a:endParaRPr>
          </a:p>
          <a:p>
            <a:pPr marL="640080" lvl="2" indent="0">
              <a:buNone/>
            </a:pPr>
            <a:r>
              <a:rPr lang="vi-VN" sz="2000" dirty="0" smtClean="0">
                <a:latin typeface="Arial" pitchFamily="34" charset="0"/>
                <a:cs typeface="Arial" pitchFamily="34" charset="0"/>
              </a:rPr>
              <a:t>Suy tim, tiêu chảy mất nước </a:t>
            </a:r>
            <a:endParaRPr lang="en-US" sz="2000" dirty="0" smtClean="0">
              <a:latin typeface="Arial" pitchFamily="34" charset="0"/>
              <a:cs typeface="Arial" pitchFamily="34" charset="0"/>
            </a:endParaRPr>
          </a:p>
          <a:p>
            <a:pPr marL="640080" lvl="2" indent="0">
              <a:buNone/>
            </a:pPr>
            <a:r>
              <a:rPr lang="vi-VN" sz="2000" dirty="0" smtClean="0">
                <a:latin typeface="Arial" pitchFamily="34" charset="0"/>
                <a:cs typeface="Arial" pitchFamily="34" charset="0"/>
              </a:rPr>
              <a:t>Thuốc đang dùng? </a:t>
            </a:r>
            <a:endParaRPr lang="en-US" sz="2000" dirty="0" smtClean="0">
              <a:latin typeface="Arial" pitchFamily="34" charset="0"/>
              <a:cs typeface="Arial" pitchFamily="34" charset="0"/>
            </a:endParaRPr>
          </a:p>
          <a:p>
            <a:pPr marL="0" indent="0">
              <a:buNone/>
            </a:pPr>
            <a:r>
              <a:rPr lang="vi-VN" sz="2800" dirty="0" smtClean="0">
                <a:latin typeface="Arial" pitchFamily="34" charset="0"/>
                <a:cs typeface="Arial" pitchFamily="34" charset="0"/>
              </a:rPr>
              <a:t>Kiểm tra lại BUN, creatinine HT sau 5-7</a:t>
            </a:r>
            <a:r>
              <a:rPr lang="en-US" sz="2800" dirty="0" err="1" smtClean="0">
                <a:latin typeface="Arial" pitchFamily="34" charset="0"/>
                <a:cs typeface="Arial" pitchFamily="34" charset="0"/>
              </a:rPr>
              <a:t>ngày</a:t>
            </a:r>
            <a:r>
              <a:rPr lang="vi-VN" sz="2800" dirty="0" smtClean="0">
                <a:latin typeface="Arial" pitchFamily="34" charset="0"/>
                <a:cs typeface="Arial" pitchFamily="34" charset="0"/>
              </a:rPr>
              <a:t>, 1tháng, 2 tháng, 3 tháng</a:t>
            </a:r>
            <a:endParaRPr lang="en-US" sz="2800" dirty="0">
              <a:latin typeface="Arial" pitchFamily="34" charset="0"/>
              <a:cs typeface="Arial" pitchFamily="34" charset="0"/>
            </a:endParaRPr>
          </a:p>
        </p:txBody>
      </p:sp>
      <p:sp>
        <p:nvSpPr>
          <p:cNvPr id="5" name="TextBox 4"/>
          <p:cNvSpPr txBox="1"/>
          <p:nvPr/>
        </p:nvSpPr>
        <p:spPr>
          <a:xfrm>
            <a:off x="381000" y="304800"/>
            <a:ext cx="6705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Chẩn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đoán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biệt</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3969432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600200"/>
            <a:ext cx="7467600" cy="3124200"/>
          </a:xfrm>
        </p:spPr>
        <p:txBody>
          <a:bodyPr>
            <a:noAutofit/>
          </a:bodyPr>
          <a:lstStyle/>
          <a:p>
            <a:pPr marL="0" indent="0">
              <a:buNone/>
            </a:pPr>
            <a:r>
              <a:rPr lang="vi-VN" sz="2800" dirty="0" smtClean="0">
                <a:latin typeface="Arial" pitchFamily="34" charset="0"/>
                <a:cs typeface="Arial" pitchFamily="34" charset="0"/>
              </a:rPr>
              <a:t>Bệnh thận mạn được phân lọai theo CGA</a:t>
            </a:r>
            <a:r>
              <a:rPr lang="en-US" sz="2800" dirty="0" smtClean="0">
                <a:latin typeface="Arial" pitchFamily="34" charset="0"/>
                <a:cs typeface="Arial" pitchFamily="34" charset="0"/>
              </a:rPr>
              <a:t>:</a:t>
            </a:r>
          </a:p>
          <a:p>
            <a:pPr>
              <a:buFont typeface="Wingdings" pitchFamily="2" charset="2"/>
              <a:buChar char="§"/>
            </a:pPr>
            <a:r>
              <a:rPr lang="vi-VN" sz="2800" dirty="0" smtClean="0">
                <a:latin typeface="Arial" pitchFamily="34" charset="0"/>
                <a:cs typeface="Arial" pitchFamily="34" charset="0"/>
              </a:rPr>
              <a:t>Nguyên nhân (Cause) </a:t>
            </a:r>
            <a:endParaRPr lang="en-US" sz="2800" dirty="0" smtClean="0">
              <a:latin typeface="Arial" pitchFamily="34" charset="0"/>
              <a:cs typeface="Arial" pitchFamily="34" charset="0"/>
            </a:endParaRPr>
          </a:p>
          <a:p>
            <a:pPr>
              <a:buFont typeface="Wingdings" pitchFamily="2" charset="2"/>
              <a:buChar char="§"/>
            </a:pPr>
            <a:r>
              <a:rPr lang="vi-VN" sz="2800" dirty="0" smtClean="0">
                <a:latin typeface="Arial" pitchFamily="34" charset="0"/>
                <a:cs typeface="Arial" pitchFamily="34" charset="0"/>
              </a:rPr>
              <a:t>Độ lọc cầu thận (GFR) </a:t>
            </a:r>
            <a:endParaRPr lang="en-US" sz="2800" dirty="0" smtClean="0">
              <a:latin typeface="Arial" pitchFamily="34" charset="0"/>
              <a:cs typeface="Arial" pitchFamily="34" charset="0"/>
            </a:endParaRPr>
          </a:p>
          <a:p>
            <a:pPr>
              <a:buFont typeface="Wingdings" pitchFamily="2" charset="2"/>
              <a:buChar char="§"/>
            </a:pPr>
            <a:r>
              <a:rPr lang="vi-VN" sz="2800" dirty="0" smtClean="0">
                <a:latin typeface="Arial" pitchFamily="34" charset="0"/>
                <a:cs typeface="Arial" pitchFamily="34" charset="0"/>
              </a:rPr>
              <a:t>Albumine niệu (Albuminuria) </a:t>
            </a:r>
            <a:endParaRPr lang="en-US" sz="2800" dirty="0" smtClean="0">
              <a:latin typeface="Arial" pitchFamily="34" charset="0"/>
              <a:cs typeface="Arial" pitchFamily="34" charset="0"/>
            </a:endParaRPr>
          </a:p>
          <a:p>
            <a:pPr marL="0" indent="0">
              <a:buNone/>
            </a:pPr>
            <a:endParaRPr lang="en-US" sz="2800" dirty="0" smtClean="0">
              <a:latin typeface="Arial" pitchFamily="34" charset="0"/>
              <a:cs typeface="Arial" pitchFamily="34" charset="0"/>
            </a:endParaRPr>
          </a:p>
          <a:p>
            <a:pPr marL="0" indent="0">
              <a:buNone/>
            </a:pPr>
            <a:r>
              <a:rPr lang="vi-VN" sz="2800" dirty="0" smtClean="0">
                <a:latin typeface="Arial" pitchFamily="34" charset="0"/>
                <a:cs typeface="Arial" pitchFamily="34" charset="0"/>
              </a:rPr>
              <a:t>Ví dụ: C(ĐTĐ) G3a A2 </a:t>
            </a:r>
            <a:endParaRPr lang="en-US" sz="2800" dirty="0">
              <a:latin typeface="Arial" pitchFamily="34" charset="0"/>
              <a:cs typeface="Arial" pitchFamily="34" charset="0"/>
            </a:endParaRPr>
          </a:p>
        </p:txBody>
      </p:sp>
      <p:sp>
        <p:nvSpPr>
          <p:cNvPr id="4" name="TextBox 3"/>
          <p:cNvSpPr txBox="1"/>
          <p:nvPr/>
        </p:nvSpPr>
        <p:spPr>
          <a:xfrm>
            <a:off x="304800" y="457200"/>
            <a:ext cx="84582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theo</a:t>
            </a:r>
            <a:r>
              <a:rPr lang="en-US" sz="3200" b="1" dirty="0" smtClean="0">
                <a:solidFill>
                  <a:srgbClr val="FF0000"/>
                </a:solidFill>
                <a:latin typeface="Arial" pitchFamily="34" charset="0"/>
                <a:cs typeface="Arial" pitchFamily="34" charset="0"/>
              </a:rPr>
              <a:t> KDIGO 2012</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4233781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381000"/>
            <a:ext cx="6781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loại</a:t>
            </a:r>
            <a:r>
              <a:rPr lang="en-US" sz="3200" b="1" dirty="0" smtClean="0">
                <a:solidFill>
                  <a:srgbClr val="FF0000"/>
                </a:solidFill>
                <a:latin typeface="Arial" pitchFamily="34" charset="0"/>
                <a:cs typeface="Arial" pitchFamily="34" charset="0"/>
              </a:rPr>
              <a:t> A (albumin </a:t>
            </a:r>
            <a:r>
              <a:rPr lang="en-US" sz="3200" b="1" dirty="0" err="1" smtClean="0">
                <a:solidFill>
                  <a:srgbClr val="FF0000"/>
                </a:solidFill>
                <a:latin typeface="Arial" pitchFamily="34" charset="0"/>
                <a:cs typeface="Arial" pitchFamily="34" charset="0"/>
              </a:rPr>
              <a:t>niệu</a:t>
            </a:r>
            <a:r>
              <a:rPr lang="en-US" sz="3200" b="1" dirty="0" smtClean="0">
                <a:solidFill>
                  <a:srgbClr val="FF0000"/>
                </a:solidFill>
                <a:latin typeface="Arial" pitchFamily="34" charset="0"/>
                <a:cs typeface="Arial" pitchFamily="34" charset="0"/>
              </a:rPr>
              <a:t>)</a:t>
            </a:r>
            <a:endParaRPr lang="en-US" sz="3200" b="1" dirty="0">
              <a:solidFill>
                <a:srgbClr val="FF0000"/>
              </a:solidFill>
              <a:latin typeface="Arial" pitchFamily="34" charset="0"/>
              <a:cs typeface="Arial" pitchFamily="34" charset="0"/>
            </a:endParaRPr>
          </a:p>
        </p:txBody>
      </p:sp>
      <p:pic>
        <p:nvPicPr>
          <p:cNvPr id="225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371600"/>
            <a:ext cx="8934450" cy="358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5181600"/>
            <a:ext cx="7118350" cy="55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3752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62000" y="381000"/>
            <a:ext cx="68580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loại</a:t>
            </a:r>
            <a:r>
              <a:rPr lang="en-US" sz="3200" b="1" dirty="0" smtClean="0">
                <a:solidFill>
                  <a:srgbClr val="FF0000"/>
                </a:solidFill>
                <a:latin typeface="Arial" pitchFamily="34" charset="0"/>
                <a:cs typeface="Arial" pitchFamily="34" charset="0"/>
              </a:rPr>
              <a:t> G (</a:t>
            </a:r>
            <a:r>
              <a:rPr lang="en-US" sz="3200" b="1" dirty="0" err="1" smtClean="0">
                <a:solidFill>
                  <a:srgbClr val="FF0000"/>
                </a:solidFill>
                <a:latin typeface="Arial" pitchFamily="34" charset="0"/>
                <a:cs typeface="Arial" pitchFamily="34" charset="0"/>
              </a:rPr>
              <a:t>độ</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lọc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cầu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a:t>
            </a:r>
            <a:endParaRPr lang="en-US" sz="3200" b="1" dirty="0">
              <a:solidFill>
                <a:srgbClr val="FF0000"/>
              </a:solidFill>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940927737"/>
              </p:ext>
            </p:extLst>
          </p:nvPr>
        </p:nvGraphicFramePr>
        <p:xfrm>
          <a:off x="533400" y="1397000"/>
          <a:ext cx="8001000" cy="4297680"/>
        </p:xfrm>
        <a:graphic>
          <a:graphicData uri="http://schemas.openxmlformats.org/drawingml/2006/table">
            <a:tbl>
              <a:tblPr firstRow="1" bandRow="1">
                <a:tableStyleId>{5940675A-B579-460E-94D1-54222C63F5DA}</a:tableStyleId>
              </a:tblPr>
              <a:tblGrid>
                <a:gridCol w="2560320"/>
                <a:gridCol w="2773680"/>
                <a:gridCol w="2667000"/>
              </a:tblGrid>
              <a:tr h="370840">
                <a:tc>
                  <a:txBody>
                    <a:bodyPr/>
                    <a:lstStyle/>
                    <a:p>
                      <a:r>
                        <a:rPr lang="en-US" sz="2400" dirty="0" smtClean="0">
                          <a:latin typeface="Arial" pitchFamily="34" charset="0"/>
                          <a:cs typeface="Arial" pitchFamily="34" charset="0"/>
                        </a:rPr>
                        <a:t>GFR </a:t>
                      </a:r>
                      <a:r>
                        <a:rPr lang="en-US" sz="2400" dirty="0" err="1" smtClean="0">
                          <a:latin typeface="Arial" pitchFamily="34" charset="0"/>
                          <a:cs typeface="Arial" pitchFamily="34" charset="0"/>
                        </a:rPr>
                        <a:t>catergory</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GFR (ml/</a:t>
                      </a:r>
                      <a:r>
                        <a:rPr lang="en-US" sz="2400" dirty="0" err="1" smtClean="0">
                          <a:latin typeface="Arial" pitchFamily="34" charset="0"/>
                          <a:cs typeface="Arial" pitchFamily="34" charset="0"/>
                        </a:rPr>
                        <a:t>ph</a:t>
                      </a:r>
                      <a:r>
                        <a:rPr lang="en-US" sz="2400" dirty="0" smtClean="0">
                          <a:latin typeface="Arial" pitchFamily="34" charset="0"/>
                          <a:cs typeface="Arial" pitchFamily="34" charset="0"/>
                        </a:rPr>
                        <a:t>/1.73)</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Terms</a:t>
                      </a:r>
                      <a:endParaRPr lang="en-US" sz="2400" dirty="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G1</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 90</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Bình</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thường</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hoặc</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tăng</a:t>
                      </a:r>
                      <a:endParaRPr lang="en-US" sz="2400" dirty="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G2</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60-89</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Giảm</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nhẹ</a:t>
                      </a:r>
                      <a:endParaRPr lang="en-US" sz="2400" dirty="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G3a</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45-59</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Giảm</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nhẹ</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đến</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trung</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bình</a:t>
                      </a:r>
                      <a:endParaRPr lang="en-US" sz="2400" baseline="0" dirty="0" smtClean="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G3b</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30-44</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Giảm</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trung</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bình</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đến</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nặng</a:t>
                      </a:r>
                      <a:endParaRPr lang="en-US" sz="2400" dirty="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G4</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15-29</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Giảm</a:t>
                      </a:r>
                      <a:r>
                        <a:rPr lang="en-US" sz="2400" baseline="0" dirty="0" smtClean="0">
                          <a:latin typeface="Arial" pitchFamily="34" charset="0"/>
                          <a:cs typeface="Arial" pitchFamily="34" charset="0"/>
                        </a:rPr>
                        <a:t> </a:t>
                      </a:r>
                      <a:r>
                        <a:rPr lang="en-US" sz="2400" baseline="0" dirty="0" err="1" smtClean="0">
                          <a:latin typeface="Arial" pitchFamily="34" charset="0"/>
                          <a:cs typeface="Arial" pitchFamily="34" charset="0"/>
                        </a:rPr>
                        <a:t>nặng</a:t>
                      </a:r>
                      <a:endParaRPr lang="en-US" sz="2400" dirty="0">
                        <a:latin typeface="Arial" pitchFamily="34" charset="0"/>
                        <a:cs typeface="Arial" pitchFamily="34" charset="0"/>
                      </a:endParaRPr>
                    </a:p>
                  </a:txBody>
                  <a:tcPr/>
                </a:tc>
              </a:tr>
              <a:tr h="370840">
                <a:tc>
                  <a:txBody>
                    <a:bodyPr/>
                    <a:lstStyle/>
                    <a:p>
                      <a:r>
                        <a:rPr lang="en-US" sz="2400" dirty="0" smtClean="0">
                          <a:latin typeface="Arial" pitchFamily="34" charset="0"/>
                          <a:cs typeface="Arial" pitchFamily="34" charset="0"/>
                        </a:rPr>
                        <a:t>G5</a:t>
                      </a:r>
                      <a:endParaRPr lang="en-US" sz="2400" dirty="0">
                        <a:latin typeface="Arial" pitchFamily="34" charset="0"/>
                        <a:cs typeface="Arial" pitchFamily="34" charset="0"/>
                      </a:endParaRPr>
                    </a:p>
                  </a:txBody>
                  <a:tcPr/>
                </a:tc>
                <a:tc>
                  <a:txBody>
                    <a:bodyPr/>
                    <a:lstStyle/>
                    <a:p>
                      <a:r>
                        <a:rPr lang="en-US" sz="2400" dirty="0" smtClean="0">
                          <a:latin typeface="Arial" pitchFamily="34" charset="0"/>
                          <a:cs typeface="Arial" pitchFamily="34" charset="0"/>
                        </a:rPr>
                        <a:t>&lt;15</a:t>
                      </a:r>
                      <a:endParaRPr lang="en-US" sz="2400" dirty="0">
                        <a:latin typeface="Arial" pitchFamily="34" charset="0"/>
                        <a:cs typeface="Arial" pitchFamily="34" charset="0"/>
                      </a:endParaRPr>
                    </a:p>
                  </a:txBody>
                  <a:tcPr/>
                </a:tc>
                <a:tc>
                  <a:txBody>
                    <a:bodyPr/>
                    <a:lstStyle/>
                    <a:p>
                      <a:r>
                        <a:rPr lang="en-US" sz="2400" dirty="0" err="1" smtClean="0">
                          <a:latin typeface="Arial" pitchFamily="34" charset="0"/>
                          <a:cs typeface="Arial" pitchFamily="34" charset="0"/>
                        </a:rPr>
                        <a:t>Suy</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thận</a:t>
                      </a:r>
                      <a:endParaRPr lang="en-US" sz="2400" dirty="0">
                        <a:latin typeface="Arial" pitchFamily="34" charset="0"/>
                        <a:cs typeface="Arial" pitchFamily="34" charset="0"/>
                      </a:endParaRPr>
                    </a:p>
                  </a:txBody>
                  <a:tcPr/>
                </a:tc>
              </a:tr>
            </a:tbl>
          </a:graphicData>
        </a:graphic>
      </p:graphicFrame>
    </p:spTree>
    <p:extLst>
      <p:ext uri="{BB962C8B-B14F-4D97-AF65-F5344CB8AC3E}">
        <p14:creationId xmlns:p14="http://schemas.microsoft.com/office/powerpoint/2010/main" val="3412853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5800" y="294382"/>
            <a:ext cx="7772400"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Phân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loại</a:t>
            </a:r>
            <a:r>
              <a:rPr lang="en-US" sz="3200" b="1" dirty="0" smtClean="0">
                <a:solidFill>
                  <a:srgbClr val="FF0000"/>
                </a:solidFill>
                <a:latin typeface="Arial" pitchFamily="34" charset="0"/>
                <a:cs typeface="Arial" pitchFamily="34" charset="0"/>
              </a:rPr>
              <a:t> CKD </a:t>
            </a:r>
            <a:r>
              <a:rPr lang="en-US" sz="3200" b="1" dirty="0" err="1" smtClean="0">
                <a:solidFill>
                  <a:srgbClr val="FF0000"/>
                </a:solidFill>
                <a:latin typeface="Arial" pitchFamily="34" charset="0"/>
                <a:cs typeface="Arial" pitchFamily="34" charset="0"/>
              </a:rPr>
              <a:t>và</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tần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số</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theo</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dõi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theo</a:t>
            </a:r>
            <a:r>
              <a:rPr lang="en-US" sz="3200" b="1" dirty="0" smtClean="0">
                <a:solidFill>
                  <a:srgbClr val="FF0000"/>
                </a:solidFill>
                <a:latin typeface="Arial" pitchFamily="34" charset="0"/>
                <a:cs typeface="Arial" pitchFamily="34" charset="0"/>
              </a:rPr>
              <a:t> KDIGO 2012</a:t>
            </a:r>
            <a:endParaRPr lang="en-US" sz="3200" b="1" dirty="0">
              <a:solidFill>
                <a:srgbClr val="FF0000"/>
              </a:solidFill>
              <a:latin typeface="Arial" pitchFamily="34" charset="0"/>
              <a:cs typeface="Arial" pitchFamily="34" charset="0"/>
            </a:endParaRPr>
          </a:p>
        </p:txBody>
      </p:sp>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04439"/>
            <a:ext cx="7315200" cy="5233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9256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600" y="634425"/>
            <a:ext cx="8305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Giả</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thuyết</a:t>
            </a:r>
            <a:r>
              <a:rPr lang="en-US" sz="3200" b="1" dirty="0" smtClean="0">
                <a:solidFill>
                  <a:srgbClr val="FF0000"/>
                </a:solidFill>
                <a:latin typeface="Arial" pitchFamily="34" charset="0"/>
                <a:cs typeface="Arial" pitchFamily="34" charset="0"/>
              </a:rPr>
              <a:t> nephron </a:t>
            </a:r>
            <a:r>
              <a:rPr lang="en-US" sz="3200" b="1" dirty="0" err="1" smtClean="0">
                <a:solidFill>
                  <a:srgbClr val="FF0000"/>
                </a:solidFill>
                <a:latin typeface="Arial" pitchFamily="34" charset="0"/>
                <a:cs typeface="Arial" pitchFamily="34" charset="0"/>
              </a:rPr>
              <a:t>toàn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vẹn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Bricker</a:t>
            </a:r>
            <a:endParaRPr lang="en-US" sz="3200" b="1" dirty="0">
              <a:solidFill>
                <a:srgbClr val="FF0000"/>
              </a:solidFill>
              <a:latin typeface="Arial" pitchFamily="34" charset="0"/>
              <a:cs typeface="Arial" pitchFamily="34" charset="0"/>
            </a:endParaRPr>
          </a:p>
        </p:txBody>
      </p:sp>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8433" y="1752600"/>
            <a:ext cx="4012009" cy="4209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28600" y="1837456"/>
            <a:ext cx="4408251" cy="4124206"/>
          </a:xfrm>
          <a:prstGeom prst="rect">
            <a:avLst/>
          </a:prstGeom>
          <a:noFill/>
        </p:spPr>
        <p:txBody>
          <a:bodyPr wrap="square" rtlCol="0">
            <a:spAutoFit/>
          </a:bodyPr>
          <a:lstStyle/>
          <a:p>
            <a:pPr algn="just">
              <a:spcBef>
                <a:spcPts val="600"/>
              </a:spcBef>
              <a:spcAft>
                <a:spcPts val="600"/>
              </a:spcAft>
            </a:pPr>
            <a:r>
              <a:rPr lang="en-US" sz="2800" dirty="0" err="1" smtClean="0">
                <a:latin typeface="Arial" pitchFamily="34" charset="0"/>
                <a:cs typeface="Arial" pitchFamily="34" charset="0"/>
              </a:rPr>
              <a:t>Các</a:t>
            </a:r>
            <a:r>
              <a:rPr lang="en-US" sz="2800" dirty="0" smtClean="0">
                <a:latin typeface="Arial" pitchFamily="34" charset="0"/>
                <a:cs typeface="Arial" pitchFamily="34" charset="0"/>
              </a:rPr>
              <a:t> nephron </a:t>
            </a:r>
            <a:r>
              <a:rPr lang="en-US" sz="2800" dirty="0" err="1" smtClean="0">
                <a:latin typeface="Arial" pitchFamily="34" charset="0"/>
                <a:cs typeface="Arial" pitchFamily="34" charset="0"/>
              </a:rPr>
              <a:t>chỉ</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hoạt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động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khi</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toàn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vẹn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các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thành</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phần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cầu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ống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mạch</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máu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a:t>
            </a:r>
          </a:p>
          <a:p>
            <a:pPr algn="just">
              <a:spcBef>
                <a:spcPts val="600"/>
              </a:spcBef>
              <a:spcAft>
                <a:spcPts val="600"/>
              </a:spcAft>
            </a:pPr>
            <a:r>
              <a:rPr lang="en-US" sz="2800" dirty="0" err="1" smtClean="0">
                <a:latin typeface="Arial" pitchFamily="34" charset="0"/>
                <a:cs typeface="Arial" pitchFamily="34" charset="0"/>
              </a:rPr>
              <a:t>Một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khi</a:t>
            </a:r>
            <a:r>
              <a:rPr lang="en-US" sz="2800" dirty="0" smtClean="0">
                <a:latin typeface="Arial" pitchFamily="34" charset="0"/>
                <a:cs typeface="Arial" pitchFamily="34" charset="0"/>
              </a:rPr>
              <a:t> nephron </a:t>
            </a:r>
            <a:r>
              <a:rPr lang="en-US" sz="2800" dirty="0" err="1" smtClean="0">
                <a:latin typeface="Arial" pitchFamily="34" charset="0"/>
                <a:cs typeface="Arial" pitchFamily="34" charset="0"/>
              </a:rPr>
              <a:t>bị</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tổn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thương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các</a:t>
            </a:r>
            <a:r>
              <a:rPr lang="en-US" sz="2800" dirty="0" smtClean="0">
                <a:latin typeface="Arial" pitchFamily="34" charset="0"/>
                <a:cs typeface="Arial" pitchFamily="34" charset="0"/>
              </a:rPr>
              <a:t> nephron </a:t>
            </a:r>
            <a:r>
              <a:rPr lang="en-US" sz="2800" dirty="0" err="1" smtClean="0">
                <a:latin typeface="Arial" pitchFamily="34" charset="0"/>
                <a:cs typeface="Arial" pitchFamily="34" charset="0"/>
              </a:rPr>
              <a:t>còn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lại</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sẽ</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tăng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hoạt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động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phì</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đại</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để</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bù</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trừ</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đảm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bảo</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chức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năng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endParaRPr lang="en-US" sz="2800" dirty="0" smtClean="0">
              <a:latin typeface="Arial" pitchFamily="34" charset="0"/>
              <a:cs typeface="Arial" pitchFamily="34" charset="0"/>
            </a:endParaRPr>
          </a:p>
        </p:txBody>
      </p:sp>
    </p:spTree>
    <p:extLst>
      <p:ext uri="{BB962C8B-B14F-4D97-AF65-F5344CB8AC3E}">
        <p14:creationId xmlns:p14="http://schemas.microsoft.com/office/powerpoint/2010/main" val="1322804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558225"/>
            <a:ext cx="62484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Giả</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thuyết</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tăng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lọc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cầu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endParaRPr lang="en-US" sz="3200" b="1" dirty="0">
              <a:solidFill>
                <a:srgbClr val="FF0000"/>
              </a:solidFill>
              <a:latin typeface="Arial" pitchFamily="34" charset="0"/>
              <a:cs typeface="Arial" pitchFamily="34" charset="0"/>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675" y="1390650"/>
            <a:ext cx="6978650" cy="478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87662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403350"/>
            <a:ext cx="4070350" cy="476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85800" y="381000"/>
            <a:ext cx="64770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Biểu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hiện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
        <p:nvSpPr>
          <p:cNvPr id="6" name="TextBox 5"/>
          <p:cNvSpPr txBox="1"/>
          <p:nvPr/>
        </p:nvSpPr>
        <p:spPr>
          <a:xfrm>
            <a:off x="4876800" y="3545919"/>
            <a:ext cx="3962400" cy="2092881"/>
          </a:xfrm>
          <a:prstGeom prst="rect">
            <a:avLst/>
          </a:prstGeom>
          <a:solidFill>
            <a:schemeClr val="bg2">
              <a:lumMod val="90000"/>
            </a:schemeClr>
          </a:solidFill>
        </p:spPr>
        <p:txBody>
          <a:bodyPr wrap="square" rtlCol="0">
            <a:spAutoFit/>
          </a:bodyPr>
          <a:lstStyle/>
          <a:p>
            <a:pPr>
              <a:spcBef>
                <a:spcPts val="600"/>
              </a:spcBef>
              <a:spcAft>
                <a:spcPts val="600"/>
              </a:spcAft>
            </a:pPr>
            <a:r>
              <a:rPr lang="en-US" sz="2400" dirty="0" smtClean="0">
                <a:latin typeface="Arial" pitchFamily="34" charset="0"/>
                <a:cs typeface="Arial" pitchFamily="34" charset="0"/>
              </a:rPr>
              <a:t>- </a:t>
            </a:r>
            <a:r>
              <a:rPr lang="vi-VN" sz="2400" dirty="0" smtClean="0">
                <a:latin typeface="Arial" pitchFamily="34" charset="0"/>
                <a:cs typeface="Arial" pitchFamily="34" charset="0"/>
              </a:rPr>
              <a:t>Triệu chứng bệnh căn nguyên: THA, ĐTĐ </a:t>
            </a:r>
            <a:endParaRPr lang="en-US" sz="2400" dirty="0" smtClean="0">
              <a:latin typeface="Arial" pitchFamily="34" charset="0"/>
              <a:cs typeface="Arial" pitchFamily="34" charset="0"/>
            </a:endParaRPr>
          </a:p>
          <a:p>
            <a:pPr>
              <a:spcBef>
                <a:spcPts val="600"/>
              </a:spcBef>
              <a:spcAft>
                <a:spcPts val="600"/>
              </a:spcAft>
              <a:buFontTx/>
              <a:buChar char="-"/>
            </a:pPr>
            <a:r>
              <a:rPr lang="vi-VN" sz="2400" dirty="0" smtClean="0">
                <a:latin typeface="Arial" pitchFamily="34" charset="0"/>
                <a:cs typeface="Arial" pitchFamily="34" charset="0"/>
              </a:rPr>
              <a:t>Triệu chứng tại thận: tiểu máu, phù, đau hông lưng, tiểu khó, tiểu gắt </a:t>
            </a:r>
            <a:endParaRPr lang="en-US" sz="2400" dirty="0" smtClean="0">
              <a:latin typeface="Arial" pitchFamily="34" charset="0"/>
              <a:cs typeface="Arial" pitchFamily="34" charset="0"/>
            </a:endParaRPr>
          </a:p>
        </p:txBody>
      </p:sp>
      <p:sp>
        <p:nvSpPr>
          <p:cNvPr id="7" name="TextBox 6"/>
          <p:cNvSpPr txBox="1"/>
          <p:nvPr/>
        </p:nvSpPr>
        <p:spPr>
          <a:xfrm>
            <a:off x="4876800" y="1185208"/>
            <a:ext cx="3962400" cy="1938992"/>
          </a:xfrm>
          <a:prstGeom prst="rect">
            <a:avLst/>
          </a:prstGeom>
          <a:solidFill>
            <a:schemeClr val="accent1">
              <a:lumMod val="20000"/>
              <a:lumOff val="80000"/>
            </a:schemeClr>
          </a:solidFill>
        </p:spPr>
        <p:txBody>
          <a:bodyPr wrap="square" rtlCol="0">
            <a:spAutoFit/>
          </a:bodyPr>
          <a:lstStyle/>
          <a:p>
            <a:r>
              <a:rPr lang="vi-VN" sz="2400" dirty="0" smtClean="0">
                <a:solidFill>
                  <a:schemeClr val="accent6">
                    <a:lumMod val="50000"/>
                  </a:schemeClr>
                </a:solidFill>
                <a:latin typeface="Arial" pitchFamily="34" charset="0"/>
                <a:cs typeface="Arial" pitchFamily="34" charset="0"/>
              </a:rPr>
              <a:t>Triệu chứng của suy thận mạn giai đọan cúôi: thiếu máu, nhức đầu, buồn nôn, nôn, chán ăn, tiểu ít, hơi thở có mùi uré, khó thở ….</a:t>
            </a:r>
            <a:endParaRPr lang="en-US" sz="2400" dirty="0">
              <a:solidFill>
                <a:schemeClr val="accent6">
                  <a:lumMod val="50000"/>
                </a:schemeClr>
              </a:solidFill>
              <a:latin typeface="Arial" pitchFamily="34" charset="0"/>
              <a:cs typeface="Arial" pitchFamily="34" charset="0"/>
            </a:endParaRPr>
          </a:p>
        </p:txBody>
      </p:sp>
    </p:spTree>
    <p:extLst>
      <p:ext uri="{BB962C8B-B14F-4D97-AF65-F5344CB8AC3E}">
        <p14:creationId xmlns:p14="http://schemas.microsoft.com/office/powerpoint/2010/main" val="1321386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828800"/>
            <a:ext cx="8153400" cy="3657600"/>
          </a:xfrm>
        </p:spPr>
        <p:txBody>
          <a:bodyPr>
            <a:noAutofit/>
          </a:bodyPr>
          <a:lstStyle/>
          <a:p>
            <a:pPr marL="514350" indent="-514350">
              <a:lnSpc>
                <a:spcPct val="150000"/>
              </a:lnSpc>
              <a:spcAft>
                <a:spcPts val="600"/>
              </a:spcAft>
              <a:buAutoNum type="arabicPeriod"/>
            </a:pPr>
            <a:r>
              <a:rPr lang="en-US" dirty="0" err="1" smtClean="0">
                <a:latin typeface="Arial" pitchFamily="34" charset="0"/>
                <a:cs typeface="Arial" pitchFamily="34" charset="0"/>
              </a:rPr>
              <a:t>Chẩn</a:t>
            </a:r>
            <a:r>
              <a:rPr lang="en-US" dirty="0" smtClean="0">
                <a:latin typeface="Arial" pitchFamily="34" charset="0"/>
                <a:cs typeface="Arial" pitchFamily="34" charset="0"/>
              </a:rPr>
              <a:t> </a:t>
            </a:r>
            <a:r>
              <a:rPr lang="en-US" dirty="0" err="1" smtClean="0">
                <a:latin typeface="Arial" pitchFamily="34" charset="0"/>
                <a:cs typeface="Arial" pitchFamily="34" charset="0"/>
              </a:rPr>
              <a:t>đoán</a:t>
            </a:r>
            <a:r>
              <a:rPr lang="en-US" dirty="0" smtClean="0">
                <a:latin typeface="Arial" pitchFamily="34" charset="0"/>
                <a:cs typeface="Arial" pitchFamily="34" charset="0"/>
              </a:rPr>
              <a:t> </a:t>
            </a:r>
            <a:r>
              <a:rPr lang="en-US" dirty="0" err="1" smtClean="0">
                <a:latin typeface="Arial" pitchFamily="34" charset="0"/>
                <a:cs typeface="Arial" pitchFamily="34" charset="0"/>
              </a:rPr>
              <a:t>bệnh</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mạn</a:t>
            </a:r>
            <a:r>
              <a:rPr lang="en-US" dirty="0" smtClean="0">
                <a:latin typeface="Arial" pitchFamily="34" charset="0"/>
                <a:cs typeface="Arial" pitchFamily="34" charset="0"/>
              </a:rPr>
              <a:t>, </a:t>
            </a:r>
            <a:r>
              <a:rPr lang="en-US" dirty="0" err="1" smtClean="0">
                <a:latin typeface="Arial" pitchFamily="34" charset="0"/>
                <a:cs typeface="Arial" pitchFamily="34" charset="0"/>
              </a:rPr>
              <a:t>chẩn</a:t>
            </a:r>
            <a:r>
              <a:rPr lang="en-US" dirty="0" smtClean="0">
                <a:latin typeface="Arial" pitchFamily="34" charset="0"/>
                <a:cs typeface="Arial" pitchFamily="34" charset="0"/>
              </a:rPr>
              <a:t> </a:t>
            </a:r>
            <a:r>
              <a:rPr lang="en-US" dirty="0" err="1" smtClean="0">
                <a:latin typeface="Arial" pitchFamily="34" charset="0"/>
                <a:cs typeface="Arial" pitchFamily="34" charset="0"/>
              </a:rPr>
              <a:t>đoán</a:t>
            </a:r>
            <a:r>
              <a:rPr lang="en-US" dirty="0" smtClean="0">
                <a:latin typeface="Arial" pitchFamily="34" charset="0"/>
                <a:cs typeface="Arial" pitchFamily="34" charset="0"/>
              </a:rPr>
              <a:t> </a:t>
            </a:r>
            <a:r>
              <a:rPr lang="en-US" dirty="0" err="1" smtClean="0">
                <a:latin typeface="Arial" pitchFamily="34" charset="0"/>
                <a:cs typeface="Arial" pitchFamily="34" charset="0"/>
              </a:rPr>
              <a:t>phân</a:t>
            </a:r>
            <a:r>
              <a:rPr lang="en-US" dirty="0" smtClean="0">
                <a:latin typeface="Arial" pitchFamily="34" charset="0"/>
                <a:cs typeface="Arial" pitchFamily="34" charset="0"/>
              </a:rPr>
              <a:t> </a:t>
            </a:r>
            <a:r>
              <a:rPr lang="en-US" dirty="0" err="1" smtClean="0">
                <a:latin typeface="Arial" pitchFamily="34" charset="0"/>
                <a:cs typeface="Arial" pitchFamily="34" charset="0"/>
              </a:rPr>
              <a:t>biệt</a:t>
            </a:r>
            <a:endParaRPr lang="en-US" dirty="0" smtClean="0">
              <a:latin typeface="Arial" pitchFamily="34" charset="0"/>
              <a:cs typeface="Arial" pitchFamily="34" charset="0"/>
            </a:endParaRPr>
          </a:p>
          <a:p>
            <a:pPr marL="514350" indent="-514350">
              <a:lnSpc>
                <a:spcPct val="150000"/>
              </a:lnSpc>
              <a:spcAft>
                <a:spcPts val="600"/>
              </a:spcAft>
              <a:buAutoNum type="arabicPeriod"/>
            </a:pPr>
            <a:r>
              <a:rPr lang="en-US" dirty="0" err="1" smtClean="0">
                <a:latin typeface="Arial" pitchFamily="34" charset="0"/>
                <a:cs typeface="Arial" pitchFamily="34" charset="0"/>
              </a:rPr>
              <a:t>Phân</a:t>
            </a:r>
            <a:r>
              <a:rPr lang="en-US" dirty="0" smtClean="0">
                <a:latin typeface="Arial" pitchFamily="34" charset="0"/>
                <a:cs typeface="Arial" pitchFamily="34" charset="0"/>
              </a:rPr>
              <a:t> </a:t>
            </a:r>
            <a:r>
              <a:rPr lang="en-US" dirty="0" err="1" smtClean="0">
                <a:latin typeface="Arial" pitchFamily="34" charset="0"/>
                <a:cs typeface="Arial" pitchFamily="34" charset="0"/>
              </a:rPr>
              <a:t>loại</a:t>
            </a:r>
            <a:r>
              <a:rPr lang="en-US" dirty="0" smtClean="0">
                <a:latin typeface="Arial" pitchFamily="34" charset="0"/>
                <a:cs typeface="Arial" pitchFamily="34" charset="0"/>
              </a:rPr>
              <a:t> </a:t>
            </a:r>
            <a:r>
              <a:rPr lang="en-US" dirty="0" err="1" smtClean="0">
                <a:latin typeface="Arial" pitchFamily="34" charset="0"/>
                <a:cs typeface="Arial" pitchFamily="34" charset="0"/>
              </a:rPr>
              <a:t>giai</a:t>
            </a:r>
            <a:r>
              <a:rPr lang="en-US" dirty="0" smtClean="0">
                <a:latin typeface="Arial" pitchFamily="34" charset="0"/>
                <a:cs typeface="Arial" pitchFamily="34" charset="0"/>
              </a:rPr>
              <a:t> </a:t>
            </a:r>
            <a:r>
              <a:rPr lang="en-US" dirty="0" err="1" smtClean="0">
                <a:latin typeface="Arial" pitchFamily="34" charset="0"/>
                <a:cs typeface="Arial" pitchFamily="34" charset="0"/>
              </a:rPr>
              <a:t>đoạn</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dirty="0" err="1" smtClean="0">
                <a:latin typeface="Arial" pitchFamily="34" charset="0"/>
                <a:cs typeface="Arial" pitchFamily="34" charset="0"/>
              </a:rPr>
              <a:t>bệnh</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mạn</a:t>
            </a:r>
            <a:r>
              <a:rPr lang="en-US" dirty="0" smtClean="0">
                <a:latin typeface="Arial" pitchFamily="34" charset="0"/>
                <a:cs typeface="Arial" pitchFamily="34" charset="0"/>
              </a:rPr>
              <a:t> </a:t>
            </a:r>
            <a:r>
              <a:rPr lang="en-US" dirty="0" err="1" smtClean="0">
                <a:latin typeface="Arial" pitchFamily="34" charset="0"/>
                <a:cs typeface="Arial" pitchFamily="34" charset="0"/>
              </a:rPr>
              <a:t>theo</a:t>
            </a:r>
            <a:r>
              <a:rPr lang="en-US" dirty="0" smtClean="0">
                <a:latin typeface="Arial" pitchFamily="34" charset="0"/>
                <a:cs typeface="Arial" pitchFamily="34" charset="0"/>
              </a:rPr>
              <a:t> KIGO</a:t>
            </a:r>
          </a:p>
          <a:p>
            <a:pPr marL="514350" indent="-514350">
              <a:lnSpc>
                <a:spcPct val="150000"/>
              </a:lnSpc>
              <a:spcAft>
                <a:spcPts val="600"/>
              </a:spcAft>
              <a:buAutoNum type="arabicPeriod"/>
            </a:pPr>
            <a:r>
              <a:rPr lang="en-US" dirty="0" err="1" smtClean="0">
                <a:latin typeface="Arial" pitchFamily="34" charset="0"/>
                <a:cs typeface="Arial" pitchFamily="34" charset="0"/>
              </a:rPr>
              <a:t>Xác</a:t>
            </a:r>
            <a:r>
              <a:rPr lang="en-US" dirty="0" smtClean="0">
                <a:latin typeface="Arial" pitchFamily="34" charset="0"/>
                <a:cs typeface="Arial" pitchFamily="34" charset="0"/>
              </a:rPr>
              <a:t> </a:t>
            </a:r>
            <a:r>
              <a:rPr lang="en-US" dirty="0" err="1" smtClean="0">
                <a:latin typeface="Arial" pitchFamily="34" charset="0"/>
                <a:cs typeface="Arial" pitchFamily="34" charset="0"/>
              </a:rPr>
              <a:t>định</a:t>
            </a:r>
            <a:r>
              <a:rPr lang="en-US" dirty="0" smtClean="0">
                <a:latin typeface="Arial" pitchFamily="34" charset="0"/>
                <a:cs typeface="Arial" pitchFamily="34" charset="0"/>
              </a:rPr>
              <a:t> </a:t>
            </a:r>
            <a:r>
              <a:rPr lang="en-US" dirty="0" err="1" smtClean="0">
                <a:latin typeface="Arial" pitchFamily="34" charset="0"/>
                <a:cs typeface="Arial" pitchFamily="34" charset="0"/>
              </a:rPr>
              <a:t>được</a:t>
            </a:r>
            <a:r>
              <a:rPr lang="en-US" dirty="0" smtClean="0">
                <a:latin typeface="Arial" pitchFamily="34" charset="0"/>
                <a:cs typeface="Arial" pitchFamily="34" charset="0"/>
              </a:rPr>
              <a:t> </a:t>
            </a:r>
            <a:r>
              <a:rPr lang="en-US" dirty="0" err="1" smtClean="0">
                <a:latin typeface="Arial" pitchFamily="34" charset="0"/>
                <a:cs typeface="Arial" pitchFamily="34" charset="0"/>
              </a:rPr>
              <a:t>các</a:t>
            </a:r>
            <a:r>
              <a:rPr lang="en-US" dirty="0" smtClean="0">
                <a:latin typeface="Arial" pitchFamily="34" charset="0"/>
                <a:cs typeface="Arial" pitchFamily="34" charset="0"/>
              </a:rPr>
              <a:t> </a:t>
            </a:r>
            <a:r>
              <a:rPr lang="en-US" dirty="0" err="1" smtClean="0">
                <a:latin typeface="Arial" pitchFamily="34" charset="0"/>
                <a:cs typeface="Arial" pitchFamily="34" charset="0"/>
              </a:rPr>
              <a:t>yếu</a:t>
            </a:r>
            <a:r>
              <a:rPr lang="en-US" dirty="0" smtClean="0">
                <a:latin typeface="Arial" pitchFamily="34" charset="0"/>
                <a:cs typeface="Arial" pitchFamily="34" charset="0"/>
              </a:rPr>
              <a:t> </a:t>
            </a:r>
            <a:r>
              <a:rPr lang="en-US" dirty="0" err="1" smtClean="0">
                <a:latin typeface="Arial" pitchFamily="34" charset="0"/>
                <a:cs typeface="Arial" pitchFamily="34" charset="0"/>
              </a:rPr>
              <a:t>tố</a:t>
            </a:r>
            <a:r>
              <a:rPr lang="en-US" dirty="0" smtClean="0">
                <a:latin typeface="Arial" pitchFamily="34" charset="0"/>
                <a:cs typeface="Arial" pitchFamily="34" charset="0"/>
              </a:rPr>
              <a:t> </a:t>
            </a:r>
            <a:r>
              <a:rPr lang="en-US" dirty="0" err="1" smtClean="0">
                <a:latin typeface="Arial" pitchFamily="34" charset="0"/>
                <a:cs typeface="Arial" pitchFamily="34" charset="0"/>
              </a:rPr>
              <a:t>thúc</a:t>
            </a:r>
            <a:r>
              <a:rPr lang="en-US" dirty="0" smtClean="0">
                <a:latin typeface="Arial" pitchFamily="34" charset="0"/>
                <a:cs typeface="Arial" pitchFamily="34" charset="0"/>
              </a:rPr>
              <a:t> </a:t>
            </a:r>
            <a:r>
              <a:rPr lang="en-US" dirty="0" err="1" smtClean="0">
                <a:latin typeface="Arial" pitchFamily="34" charset="0"/>
                <a:cs typeface="Arial" pitchFamily="34" charset="0"/>
              </a:rPr>
              <a:t>đẩy</a:t>
            </a:r>
            <a:r>
              <a:rPr lang="en-US" dirty="0" smtClean="0">
                <a:latin typeface="Arial" pitchFamily="34" charset="0"/>
                <a:cs typeface="Arial" pitchFamily="34" charset="0"/>
              </a:rPr>
              <a:t> </a:t>
            </a:r>
            <a:r>
              <a:rPr lang="en-US" dirty="0" err="1" smtClean="0">
                <a:latin typeface="Arial" pitchFamily="34" charset="0"/>
                <a:cs typeface="Arial" pitchFamily="34" charset="0"/>
              </a:rPr>
              <a:t>tiến</a:t>
            </a:r>
            <a:r>
              <a:rPr lang="en-US" dirty="0" smtClean="0">
                <a:latin typeface="Arial" pitchFamily="34" charset="0"/>
                <a:cs typeface="Arial" pitchFamily="34" charset="0"/>
              </a:rPr>
              <a:t> </a:t>
            </a:r>
            <a:r>
              <a:rPr lang="en-US" dirty="0" err="1" smtClean="0">
                <a:latin typeface="Arial" pitchFamily="34" charset="0"/>
                <a:cs typeface="Arial" pitchFamily="34" charset="0"/>
              </a:rPr>
              <a:t>triển</a:t>
            </a:r>
            <a:r>
              <a:rPr lang="en-US" dirty="0" smtClean="0">
                <a:latin typeface="Arial" pitchFamily="34" charset="0"/>
                <a:cs typeface="Arial" pitchFamily="34" charset="0"/>
              </a:rPr>
              <a:t> </a:t>
            </a:r>
            <a:r>
              <a:rPr lang="en-US" dirty="0" err="1" smtClean="0">
                <a:latin typeface="Arial" pitchFamily="34" charset="0"/>
                <a:cs typeface="Arial" pitchFamily="34" charset="0"/>
              </a:rPr>
              <a:t>nhanh</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dirty="0" err="1" smtClean="0">
                <a:latin typeface="Arial" pitchFamily="34" charset="0"/>
                <a:cs typeface="Arial" pitchFamily="34" charset="0"/>
              </a:rPr>
              <a:t>bệnh</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endParaRPr lang="en-US" dirty="0" smtClean="0">
              <a:latin typeface="Arial" pitchFamily="34" charset="0"/>
              <a:cs typeface="Arial" pitchFamily="34" charset="0"/>
            </a:endParaRPr>
          </a:p>
          <a:p>
            <a:pPr marL="514350" indent="-514350">
              <a:lnSpc>
                <a:spcPct val="150000"/>
              </a:lnSpc>
              <a:spcAft>
                <a:spcPts val="600"/>
              </a:spcAft>
              <a:buAutoNum type="arabicPeriod"/>
            </a:pPr>
            <a:r>
              <a:rPr lang="en-US" dirty="0" err="1" smtClean="0">
                <a:latin typeface="Arial" pitchFamily="34" charset="0"/>
                <a:cs typeface="Arial" pitchFamily="34" charset="0"/>
              </a:rPr>
              <a:t>Xác</a:t>
            </a:r>
            <a:r>
              <a:rPr lang="en-US" dirty="0" smtClean="0">
                <a:latin typeface="Arial" pitchFamily="34" charset="0"/>
                <a:cs typeface="Arial" pitchFamily="34" charset="0"/>
              </a:rPr>
              <a:t> </a:t>
            </a:r>
            <a:r>
              <a:rPr lang="en-US" dirty="0" err="1" smtClean="0">
                <a:latin typeface="Arial" pitchFamily="34" charset="0"/>
                <a:cs typeface="Arial" pitchFamily="34" charset="0"/>
              </a:rPr>
              <a:t>định</a:t>
            </a:r>
            <a:r>
              <a:rPr lang="en-US" dirty="0" smtClean="0">
                <a:latin typeface="Arial" pitchFamily="34" charset="0"/>
                <a:cs typeface="Arial" pitchFamily="34" charset="0"/>
              </a:rPr>
              <a:t> </a:t>
            </a:r>
            <a:r>
              <a:rPr lang="en-US" dirty="0" err="1" smtClean="0">
                <a:latin typeface="Arial" pitchFamily="34" charset="0"/>
                <a:cs typeface="Arial" pitchFamily="34" charset="0"/>
              </a:rPr>
              <a:t>các</a:t>
            </a:r>
            <a:r>
              <a:rPr lang="en-US" dirty="0" smtClean="0">
                <a:latin typeface="Arial" pitchFamily="34" charset="0"/>
                <a:cs typeface="Arial" pitchFamily="34" charset="0"/>
              </a:rPr>
              <a:t> </a:t>
            </a:r>
            <a:r>
              <a:rPr lang="en-US" dirty="0" err="1" smtClean="0">
                <a:latin typeface="Arial" pitchFamily="34" charset="0"/>
                <a:cs typeface="Arial" pitchFamily="34" charset="0"/>
              </a:rPr>
              <a:t>biến</a:t>
            </a:r>
            <a:r>
              <a:rPr lang="en-US" dirty="0" smtClean="0">
                <a:latin typeface="Arial" pitchFamily="34" charset="0"/>
                <a:cs typeface="Arial" pitchFamily="34" charset="0"/>
              </a:rPr>
              <a:t> </a:t>
            </a:r>
            <a:r>
              <a:rPr lang="en-US" dirty="0" err="1" smtClean="0">
                <a:latin typeface="Arial" pitchFamily="34" charset="0"/>
                <a:cs typeface="Arial" pitchFamily="34" charset="0"/>
              </a:rPr>
              <a:t>chứng</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dirty="0" err="1" smtClean="0">
                <a:latin typeface="Arial" pitchFamily="34" charset="0"/>
                <a:cs typeface="Arial" pitchFamily="34" charset="0"/>
              </a:rPr>
              <a:t>bệnh</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mạn</a:t>
            </a:r>
            <a:endParaRPr lang="en-US" dirty="0">
              <a:latin typeface="Arial" pitchFamily="34" charset="0"/>
              <a:cs typeface="Arial" pitchFamily="34" charset="0"/>
            </a:endParaRPr>
          </a:p>
        </p:txBody>
      </p:sp>
      <p:sp>
        <p:nvSpPr>
          <p:cNvPr id="4" name="TextBox 3"/>
          <p:cNvSpPr txBox="1"/>
          <p:nvPr/>
        </p:nvSpPr>
        <p:spPr>
          <a:xfrm>
            <a:off x="685800" y="939225"/>
            <a:ext cx="5257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Mục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tiêu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học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tập</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0601619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319390"/>
            <a:ext cx="8101011" cy="5386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33324" y="152400"/>
            <a:ext cx="7496276"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Các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chứng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thường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gặp</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theo</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giai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đoạn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6726004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228600"/>
            <a:ext cx="73914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chứng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mạch</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457200" y="838200"/>
            <a:ext cx="6585626" cy="461665"/>
          </a:xfrm>
          <a:prstGeom prst="rect">
            <a:avLst/>
          </a:prstGeom>
          <a:noFill/>
        </p:spPr>
        <p:txBody>
          <a:bodyPr wrap="square" rtlCol="0">
            <a:spAutoFit/>
          </a:bodyPr>
          <a:lstStyle/>
          <a:p>
            <a:r>
              <a:rPr lang="en-US" sz="2400" dirty="0" err="1" smtClean="0">
                <a:latin typeface="Arial" pitchFamily="34" charset="0"/>
                <a:cs typeface="Arial" pitchFamily="34" charset="0"/>
              </a:rPr>
              <a:t>Nguyên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nhân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hàng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đầu</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gây</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tử</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vong</a:t>
            </a:r>
            <a:endParaRPr lang="en-US" sz="2400" dirty="0" smtClean="0">
              <a:latin typeface="Arial" pitchFamily="34" charset="0"/>
              <a:cs typeface="Arial" pitchFamily="34" charset="0"/>
            </a:endParaRPr>
          </a:p>
        </p:txBody>
      </p:sp>
      <p:sp>
        <p:nvSpPr>
          <p:cNvPr id="6" name="TextBox 5"/>
          <p:cNvSpPr txBox="1"/>
          <p:nvPr/>
        </p:nvSpPr>
        <p:spPr>
          <a:xfrm>
            <a:off x="304800" y="1554301"/>
            <a:ext cx="4495800" cy="3170099"/>
          </a:xfrm>
          <a:prstGeom prst="rect">
            <a:avLst/>
          </a:prstGeom>
          <a:solidFill>
            <a:schemeClr val="accent5">
              <a:lumMod val="40000"/>
              <a:lumOff val="60000"/>
            </a:schemeClr>
          </a:solidFill>
        </p:spPr>
        <p:txBody>
          <a:bodyPr wrap="square" rtlCol="0">
            <a:spAutoFit/>
          </a:bodyPr>
          <a:lstStyle/>
          <a:p>
            <a:r>
              <a:rPr lang="en-US" sz="2000" b="1" dirty="0" err="1" smtClean="0">
                <a:latin typeface="Arial" pitchFamily="34" charset="0"/>
                <a:cs typeface="Arial" pitchFamily="34" charset="0"/>
              </a:rPr>
              <a:t>Tăng</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huyết</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áp</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và</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phì</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đại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thất</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trái</a:t>
            </a:r>
            <a:r>
              <a:rPr lang="en-US" sz="2000" b="1" dirty="0" smtClean="0">
                <a:latin typeface="Arial" pitchFamily="34" charset="0"/>
                <a:cs typeface="Arial" pitchFamily="34" charset="0"/>
              </a:rPr>
              <a:t>:</a:t>
            </a:r>
          </a:p>
          <a:p>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chế</a:t>
            </a:r>
            <a:r>
              <a:rPr lang="en-US" sz="2000" dirty="0">
                <a:latin typeface="Arial" pitchFamily="34" charset="0"/>
                <a:cs typeface="Arial" pitchFamily="34" charset="0"/>
              </a:rPr>
              <a:t> </a:t>
            </a:r>
            <a:r>
              <a:rPr lang="en-US" sz="2000" dirty="0" smtClean="0">
                <a:latin typeface="Arial" pitchFamily="34" charset="0"/>
                <a:cs typeface="Arial" pitchFamily="34" charset="0"/>
              </a:rPr>
              <a:t>THA:</a:t>
            </a:r>
          </a:p>
          <a:p>
            <a:pPr marL="285750" indent="-285750">
              <a:buFontTx/>
              <a:buChar char="-"/>
            </a:pPr>
            <a:r>
              <a:rPr lang="en-US" sz="2000" dirty="0" err="1" smtClean="0">
                <a:latin typeface="Arial" pitchFamily="34" charset="0"/>
                <a:cs typeface="Arial" pitchFamily="34" charset="0"/>
              </a:rPr>
              <a:t>Quá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tải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tuần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hoàn</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hoạt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tính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hệ</a:t>
            </a:r>
            <a:r>
              <a:rPr lang="en-US" sz="2000" dirty="0" smtClean="0">
                <a:latin typeface="Arial" pitchFamily="34" charset="0"/>
                <a:cs typeface="Arial" pitchFamily="34" charset="0"/>
              </a:rPr>
              <a:t> renin angiotensin aldosterone</a:t>
            </a:r>
          </a:p>
          <a:p>
            <a:pPr marL="285750" indent="-285750">
              <a:buFontTx/>
              <a:buChar char="-"/>
            </a:pP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bằng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giữa</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chất</a:t>
            </a:r>
            <a:r>
              <a:rPr lang="en-US" sz="2000" dirty="0" smtClean="0">
                <a:latin typeface="Arial" pitchFamily="34" charset="0"/>
                <a:cs typeface="Arial" pitchFamily="34" charset="0"/>
              </a:rPr>
              <a:t> co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dãn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mạch</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Dùng</a:t>
            </a:r>
            <a:r>
              <a:rPr lang="en-US" sz="2000" dirty="0" smtClean="0">
                <a:latin typeface="Arial" pitchFamily="34" charset="0"/>
                <a:cs typeface="Arial" pitchFamily="34" charset="0"/>
              </a:rPr>
              <a:t> EPO</a:t>
            </a:r>
          </a:p>
          <a:p>
            <a:pPr marL="285750" indent="-285750">
              <a:buFontTx/>
              <a:buChar char="-"/>
            </a:pPr>
            <a:r>
              <a:rPr lang="en-US" sz="2000" dirty="0" err="1" smtClean="0">
                <a:latin typeface="Arial" pitchFamily="34" charset="0"/>
                <a:cs typeface="Arial" pitchFamily="34" charset="0"/>
              </a:rPr>
              <a:t>Dày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thất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trái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bệnh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dãn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nỡ</a:t>
            </a:r>
            <a:endParaRPr lang="en-US" sz="2000" dirty="0" smtClean="0">
              <a:latin typeface="Arial" pitchFamily="34" charset="0"/>
              <a:cs typeface="Arial" pitchFamily="34" charset="0"/>
            </a:endParaRPr>
          </a:p>
          <a:p>
            <a:pPr marL="285750" indent="-285750">
              <a:buFontTx/>
              <a:buChar char="-"/>
            </a:pPr>
            <a:endParaRPr lang="en-US" sz="2000" dirty="0">
              <a:latin typeface="Arial" pitchFamily="34" charset="0"/>
              <a:cs typeface="Arial" pitchFamily="34" charset="0"/>
            </a:endParaRPr>
          </a:p>
        </p:txBody>
      </p:sp>
      <p:sp>
        <p:nvSpPr>
          <p:cNvPr id="7" name="TextBox 6"/>
          <p:cNvSpPr txBox="1"/>
          <p:nvPr/>
        </p:nvSpPr>
        <p:spPr>
          <a:xfrm>
            <a:off x="4953000" y="1548348"/>
            <a:ext cx="3962400" cy="3785652"/>
          </a:xfrm>
          <a:prstGeom prst="rect">
            <a:avLst/>
          </a:prstGeom>
          <a:solidFill>
            <a:schemeClr val="accent2">
              <a:lumMod val="40000"/>
              <a:lumOff val="60000"/>
            </a:schemeClr>
          </a:solidFill>
        </p:spPr>
        <p:txBody>
          <a:bodyPr wrap="square" rtlCol="0">
            <a:spAutoFit/>
          </a:bodyPr>
          <a:lstStyle/>
          <a:p>
            <a:r>
              <a:rPr lang="en-US" sz="2000" b="1" dirty="0" err="1" smtClean="0">
                <a:latin typeface="Arial" pitchFamily="34" charset="0"/>
                <a:cs typeface="Arial" pitchFamily="34" charset="0"/>
              </a:rPr>
              <a:t>Suy</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tim</a:t>
            </a:r>
            <a:r>
              <a:rPr lang="en-US" sz="2000" b="1" dirty="0" smtClean="0">
                <a:latin typeface="Arial" pitchFamily="34" charset="0"/>
                <a:cs typeface="Arial" pitchFamily="34" charset="0"/>
              </a:rPr>
              <a:t> sung </a:t>
            </a:r>
            <a:r>
              <a:rPr lang="en-US" sz="2000" b="1" dirty="0" err="1" smtClean="0">
                <a:latin typeface="Arial" pitchFamily="34" charset="0"/>
                <a:cs typeface="Arial" pitchFamily="34" charset="0"/>
              </a:rPr>
              <a:t>huyết</a:t>
            </a:r>
            <a:r>
              <a:rPr lang="en-US" sz="2000" b="1" dirty="0" smtClean="0">
                <a:latin typeface="Arial" pitchFamily="34" charset="0"/>
                <a:cs typeface="Arial" pitchFamily="34" charset="0"/>
              </a:rPr>
              <a:t>:</a:t>
            </a:r>
          </a:p>
          <a:p>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chế</a:t>
            </a:r>
            <a:r>
              <a:rPr lang="en-US" sz="2000" dirty="0" smtClean="0">
                <a:latin typeface="Arial" pitchFamily="34" charset="0"/>
                <a:cs typeface="Arial" pitchFamily="34" charset="0"/>
              </a:rPr>
              <a:t>:</a:t>
            </a:r>
          </a:p>
          <a:p>
            <a:pPr marL="285750" indent="-285750">
              <a:buFontTx/>
              <a:buChar char="-"/>
            </a:pPr>
            <a:r>
              <a:rPr lang="en-US" sz="2000" dirty="0" err="1" smtClean="0">
                <a:latin typeface="Arial" pitchFamily="34" charset="0"/>
                <a:cs typeface="Arial" pitchFamily="34" charset="0"/>
              </a:rPr>
              <a:t>Bệnh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thiếu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bộ</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Dày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thất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trái</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Bệnh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tim</a:t>
            </a:r>
            <a:r>
              <a:rPr lang="en-US" sz="2000" dirty="0" smtClean="0">
                <a:latin typeface="Arial" pitchFamily="34" charset="0"/>
                <a:cs typeface="Arial" pitchFamily="34" charset="0"/>
              </a:rPr>
              <a:t> do HC </a:t>
            </a:r>
            <a:r>
              <a:rPr lang="en-US" sz="2000" dirty="0" err="1" smtClean="0">
                <a:latin typeface="Arial" pitchFamily="34" charset="0"/>
                <a:cs typeface="Arial" pitchFamily="34" charset="0"/>
              </a:rPr>
              <a:t>ure</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huyết</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Tình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trạng</a:t>
            </a:r>
            <a:r>
              <a:rPr lang="en-US" sz="2000" dirty="0" smtClean="0">
                <a:latin typeface="Arial" pitchFamily="34" charset="0"/>
                <a:cs typeface="Arial" pitchFamily="34" charset="0"/>
              </a:rPr>
              <a:t> ứ </a:t>
            </a:r>
            <a:r>
              <a:rPr lang="en-US" sz="2000" dirty="0" err="1" smtClean="0">
                <a:latin typeface="Arial" pitchFamily="34" charset="0"/>
                <a:cs typeface="Arial" pitchFamily="34" charset="0"/>
              </a:rPr>
              <a:t>muối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nước</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Thiếu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endParaRPr lang="en-US" sz="2000" dirty="0" smtClean="0">
              <a:latin typeface="Arial" pitchFamily="34" charset="0"/>
              <a:cs typeface="Arial" pitchFamily="34" charset="0"/>
            </a:endParaRPr>
          </a:p>
          <a:p>
            <a:r>
              <a:rPr lang="en-US" sz="2000" b="1" dirty="0" smtClean="0">
                <a:latin typeface="Arial" pitchFamily="34" charset="0"/>
                <a:cs typeface="Arial" pitchFamily="34" charset="0"/>
              </a:rPr>
              <a:t>OAP:</a:t>
            </a:r>
          </a:p>
          <a:p>
            <a:pPr marL="285750" indent="-285750">
              <a:buFontTx/>
              <a:buChar char="-"/>
            </a:pPr>
            <a:r>
              <a:rPr lang="en-US" sz="2000" dirty="0" err="1" smtClean="0">
                <a:latin typeface="Arial" pitchFamily="34" charset="0"/>
                <a:cs typeface="Arial" pitchFamily="34" charset="0"/>
              </a:rPr>
              <a:t>Suy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tim</a:t>
            </a:r>
            <a:r>
              <a:rPr lang="en-US" sz="2000" dirty="0" smtClean="0">
                <a:latin typeface="Arial" pitchFamily="34" charset="0"/>
                <a:cs typeface="Arial" pitchFamily="34" charset="0"/>
              </a:rPr>
              <a:t> sung </a:t>
            </a:r>
            <a:r>
              <a:rPr lang="en-US" sz="2000" dirty="0" err="1" smtClean="0">
                <a:latin typeface="Arial" pitchFamily="34" charset="0"/>
                <a:cs typeface="Arial" pitchFamily="34" charset="0"/>
              </a:rPr>
              <a:t>huyết</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tính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thấm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màng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phế</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nang</a:t>
            </a:r>
            <a:r>
              <a:rPr lang="en-US" sz="2000" dirty="0" smtClean="0">
                <a:latin typeface="Arial" pitchFamily="34" charset="0"/>
                <a:cs typeface="Arial" pitchFamily="34" charset="0"/>
              </a:rPr>
              <a:t> – </a:t>
            </a:r>
            <a:r>
              <a:rPr lang="en-US" sz="2000" dirty="0" err="1" smtClean="0">
                <a:latin typeface="Arial" pitchFamily="34" charset="0"/>
                <a:cs typeface="Arial" pitchFamily="34" charset="0"/>
              </a:rPr>
              <a:t>mao</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mạch</a:t>
            </a:r>
            <a:r>
              <a:rPr lang="en-US" sz="2000" dirty="0" smtClean="0">
                <a:latin typeface="Arial" pitchFamily="34" charset="0"/>
                <a:cs typeface="Arial" pitchFamily="34" charset="0"/>
              </a:rPr>
              <a:t> do HC </a:t>
            </a:r>
            <a:r>
              <a:rPr lang="en-US" sz="2000" dirty="0" err="1" smtClean="0">
                <a:latin typeface="Arial" pitchFamily="34" charset="0"/>
                <a:cs typeface="Arial" pitchFamily="34" charset="0"/>
              </a:rPr>
              <a:t>ure</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huyết</a:t>
            </a:r>
            <a:endParaRPr lang="en-US" sz="2000" dirty="0">
              <a:latin typeface="Arial" pitchFamily="34" charset="0"/>
              <a:cs typeface="Arial" pitchFamily="34" charset="0"/>
            </a:endParaRPr>
          </a:p>
        </p:txBody>
      </p:sp>
      <p:sp>
        <p:nvSpPr>
          <p:cNvPr id="8" name="TextBox 7"/>
          <p:cNvSpPr txBox="1"/>
          <p:nvPr/>
        </p:nvSpPr>
        <p:spPr>
          <a:xfrm>
            <a:off x="352628" y="5001161"/>
            <a:ext cx="4447972" cy="1323439"/>
          </a:xfrm>
          <a:prstGeom prst="rect">
            <a:avLst/>
          </a:prstGeom>
          <a:solidFill>
            <a:schemeClr val="accent4">
              <a:lumMod val="40000"/>
              <a:lumOff val="60000"/>
            </a:schemeClr>
          </a:solidFill>
        </p:spPr>
        <p:txBody>
          <a:bodyPr wrap="square" rtlCol="0">
            <a:spAutoFit/>
          </a:bodyPr>
          <a:lstStyle/>
          <a:p>
            <a:r>
              <a:rPr lang="en-US" sz="2000" b="1" dirty="0" err="1" smtClean="0">
                <a:latin typeface="Arial" pitchFamily="34" charset="0"/>
                <a:cs typeface="Arial" pitchFamily="34" charset="0"/>
              </a:rPr>
              <a:t>Bệnh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mạch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máu</a:t>
            </a:r>
            <a:r>
              <a:rPr lang="en-US" sz="2000" b="1" dirty="0" smtClean="0">
                <a:latin typeface="Arial" pitchFamily="34" charset="0"/>
                <a:cs typeface="Arial" pitchFamily="34" charset="0"/>
              </a:rPr>
              <a:t>:</a:t>
            </a:r>
          </a:p>
          <a:p>
            <a:pPr marL="285750" indent="-285750">
              <a:buFontTx/>
              <a:buChar char="-"/>
            </a:pPr>
            <a:r>
              <a:rPr lang="en-US" sz="2000" dirty="0" err="1" smtClean="0">
                <a:latin typeface="Arial" pitchFamily="34" charset="0"/>
                <a:cs typeface="Arial" pitchFamily="34" charset="0"/>
              </a:rPr>
              <a:t>Bệnh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mạch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vành</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Mạch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não</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Mạch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ngoại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biên</a:t>
            </a:r>
            <a:endParaRPr lang="en-US" sz="2000" dirty="0">
              <a:latin typeface="Arial" pitchFamily="34" charset="0"/>
              <a:cs typeface="Arial" pitchFamily="34" charset="0"/>
            </a:endParaRPr>
          </a:p>
        </p:txBody>
      </p:sp>
      <p:sp>
        <p:nvSpPr>
          <p:cNvPr id="9" name="TextBox 8"/>
          <p:cNvSpPr txBox="1"/>
          <p:nvPr/>
        </p:nvSpPr>
        <p:spPr>
          <a:xfrm>
            <a:off x="4953000" y="5540514"/>
            <a:ext cx="3962400" cy="707886"/>
          </a:xfrm>
          <a:prstGeom prst="rect">
            <a:avLst/>
          </a:prstGeom>
          <a:solidFill>
            <a:srgbClr val="92D050"/>
          </a:solidFill>
        </p:spPr>
        <p:txBody>
          <a:bodyPr wrap="square" rtlCol="0">
            <a:spAutoFit/>
          </a:bodyPr>
          <a:lstStyle/>
          <a:p>
            <a:r>
              <a:rPr lang="en-US" sz="2000" b="1" dirty="0" err="1" smtClean="0">
                <a:latin typeface="Arial" pitchFamily="34" charset="0"/>
                <a:cs typeface="Arial" pitchFamily="34" charset="0"/>
              </a:rPr>
              <a:t>Bệnh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màng</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ngoài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tim</a:t>
            </a:r>
            <a:r>
              <a:rPr lang="en-US" sz="2000" dirty="0" smtClean="0">
                <a:latin typeface="Arial" pitchFamily="34" charset="0"/>
                <a:cs typeface="Arial" pitchFamily="34" charset="0"/>
              </a:rPr>
              <a:t>:</a:t>
            </a:r>
          </a:p>
          <a:p>
            <a:r>
              <a:rPr lang="en-US" sz="2000" dirty="0">
                <a:latin typeface="Arial" pitchFamily="34" charset="0"/>
                <a:cs typeface="Arial" pitchFamily="34" charset="0"/>
              </a:rPr>
              <a:t> </a:t>
            </a:r>
            <a:r>
              <a:rPr lang="en-US" sz="2000" dirty="0" err="1" smtClean="0">
                <a:latin typeface="Arial" pitchFamily="34" charset="0"/>
                <a:cs typeface="Arial" pitchFamily="34" charset="0"/>
              </a:rPr>
              <a:t>Viêm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màng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ngoài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tim</a:t>
            </a:r>
            <a:endParaRPr lang="en-US" sz="2000" dirty="0">
              <a:latin typeface="Arial" pitchFamily="34" charset="0"/>
              <a:cs typeface="Arial" pitchFamily="34" charset="0"/>
            </a:endParaRPr>
          </a:p>
        </p:txBody>
      </p:sp>
    </p:spTree>
    <p:extLst>
      <p:ext uri="{BB962C8B-B14F-4D97-AF65-F5344CB8AC3E}">
        <p14:creationId xmlns:p14="http://schemas.microsoft.com/office/powerpoint/2010/main" val="1605009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5800" y="457200"/>
            <a:ext cx="5943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chứng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huyết</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học</a:t>
            </a:r>
            <a:endParaRPr lang="en-US" sz="3200" b="1" dirty="0">
              <a:solidFill>
                <a:srgbClr val="FF0000"/>
              </a:solidFill>
              <a:latin typeface="Arial" pitchFamily="34" charset="0"/>
              <a:cs typeface="Arial" pitchFamily="34" charset="0"/>
            </a:endParaRPr>
          </a:p>
        </p:txBody>
      </p:sp>
      <p:sp>
        <p:nvSpPr>
          <p:cNvPr id="7" name="Content Placeholder 2"/>
          <p:cNvSpPr txBox="1">
            <a:spLocks/>
          </p:cNvSpPr>
          <p:nvPr/>
        </p:nvSpPr>
        <p:spPr>
          <a:xfrm>
            <a:off x="419100" y="1371600"/>
            <a:ext cx="4876800" cy="5113986"/>
          </a:xfrm>
          <a:prstGeom prst="rect">
            <a:avLst/>
          </a:prstGeom>
          <a:solidFill>
            <a:schemeClr val="accent2">
              <a:lumMod val="40000"/>
              <a:lumOff val="60000"/>
            </a:schemeClr>
          </a:solidFill>
        </p:spPr>
        <p:txBody>
          <a:bodyPr vert="horz">
            <a:normAutofit/>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Font typeface="Wingdings"/>
              <a:buNone/>
            </a:pPr>
            <a:r>
              <a:rPr lang="en-US" b="1" dirty="0" err="1" smtClean="0">
                <a:latin typeface="Arial" pitchFamily="34" charset="0"/>
                <a:cs typeface="Arial" pitchFamily="34" charset="0"/>
              </a:rPr>
              <a:t>Thiếu</a:t>
            </a:r>
            <a:r>
              <a:rPr lang="en-US" b="1" dirty="0" smtClean="0">
                <a:latin typeface="Arial" pitchFamily="34" charset="0"/>
                <a:cs typeface="Arial" pitchFamily="34" charset="0"/>
              </a:rPr>
              <a:t> </a:t>
            </a:r>
            <a:r>
              <a:rPr lang="en-US" b="1" dirty="0" err="1" smtClean="0">
                <a:latin typeface="Arial" pitchFamily="34" charset="0"/>
                <a:cs typeface="Arial" pitchFamily="34" charset="0"/>
              </a:rPr>
              <a:t>máu</a:t>
            </a:r>
            <a:endParaRPr lang="en-US" b="1"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Giảm sản xuất erythropoietin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Tán huyết do hội chứng uré huyết cao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Xuất huyết do hội chứng uré huyết cao, viêm loét đường tiêu hóa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Suy dinh dưỡng, thiếu đạm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Thiếu nguyên liệu: Fe, folic acid, vitamine B12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Ngộ độc nhôm </a:t>
            </a:r>
            <a:endParaRPr lang="en-US" dirty="0" smtClean="0">
              <a:latin typeface="Arial" pitchFamily="34" charset="0"/>
              <a:cs typeface="Arial" pitchFamily="34" charset="0"/>
            </a:endParaRPr>
          </a:p>
          <a:p>
            <a:pPr>
              <a:buFont typeface="Arial" pitchFamily="34" charset="0"/>
              <a:buChar char="•"/>
            </a:pPr>
            <a:r>
              <a:rPr lang="vi-VN" dirty="0" smtClean="0">
                <a:latin typeface="Arial" pitchFamily="34" charset="0"/>
                <a:cs typeface="Arial" pitchFamily="34" charset="0"/>
              </a:rPr>
              <a:t>Suy tủy dòng hồng cầu</a:t>
            </a:r>
            <a:endParaRPr lang="en-US" dirty="0">
              <a:latin typeface="Arial" pitchFamily="34" charset="0"/>
              <a:cs typeface="Arial" pitchFamily="34" charset="0"/>
            </a:endParaRPr>
          </a:p>
        </p:txBody>
      </p:sp>
      <p:sp>
        <p:nvSpPr>
          <p:cNvPr id="9" name="TextBox 8"/>
          <p:cNvSpPr txBox="1"/>
          <p:nvPr/>
        </p:nvSpPr>
        <p:spPr>
          <a:xfrm>
            <a:off x="5638800" y="1371600"/>
            <a:ext cx="3048000" cy="2246769"/>
          </a:xfrm>
          <a:prstGeom prst="rect">
            <a:avLst/>
          </a:prstGeom>
          <a:solidFill>
            <a:schemeClr val="accent4">
              <a:lumMod val="20000"/>
              <a:lumOff val="80000"/>
            </a:schemeClr>
          </a:solidFill>
        </p:spPr>
        <p:txBody>
          <a:bodyPr wrap="square" rtlCol="0">
            <a:spAutoFit/>
          </a:bodyPr>
          <a:lstStyle/>
          <a:p>
            <a:r>
              <a:rPr lang="en-US" sz="2000" b="1" dirty="0" err="1" smtClean="0">
                <a:latin typeface="Arial" pitchFamily="34" charset="0"/>
                <a:cs typeface="Arial" pitchFamily="34" charset="0"/>
              </a:rPr>
              <a:t>Rối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loạn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đông</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máu</a:t>
            </a:r>
            <a:r>
              <a:rPr lang="en-US" sz="2000" b="1" dirty="0" smtClean="0">
                <a:latin typeface="Arial" pitchFamily="34" charset="0"/>
                <a:cs typeface="Arial" pitchFamily="34" charset="0"/>
              </a:rPr>
              <a:t>:</a:t>
            </a:r>
          </a:p>
          <a:p>
            <a:pPr marL="285750" indent="-285750">
              <a:buFontTx/>
              <a:buChar char="-"/>
            </a:pPr>
            <a:r>
              <a:rPr lang="en-US" sz="2000" dirty="0" err="1">
                <a:latin typeface="Arial" pitchFamily="34" charset="0"/>
                <a:cs typeface="Arial" pitchFamily="34" charset="0"/>
              </a:rPr>
              <a:t>T</a:t>
            </a:r>
            <a:r>
              <a:rPr lang="en-US" sz="2000" dirty="0" err="1" smtClean="0">
                <a:latin typeface="Arial" pitchFamily="34" charset="0"/>
                <a:cs typeface="Arial" pitchFamily="34" charset="0"/>
              </a:rPr>
              <a:t>hời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gian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đông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kéo</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dài</a:t>
            </a:r>
            <a:endParaRPr lang="en-US" sz="2000" dirty="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hoạt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tính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yếu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tố</a:t>
            </a:r>
            <a:r>
              <a:rPr lang="en-US" sz="2000" dirty="0" smtClean="0">
                <a:latin typeface="Arial" pitchFamily="34" charset="0"/>
                <a:cs typeface="Arial" pitchFamily="34" charset="0"/>
              </a:rPr>
              <a:t> III </a:t>
            </a:r>
            <a:r>
              <a:rPr lang="en-US" sz="2000" dirty="0" err="1" smtClean="0">
                <a:latin typeface="Arial" pitchFamily="34" charset="0"/>
                <a:cs typeface="Arial" pitchFamily="34" charset="0"/>
              </a:rPr>
              <a:t>tiểu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cầu</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độ</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tập</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trung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tiểu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cầu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prothrombin</a:t>
            </a:r>
            <a:endParaRPr lang="en-US" sz="2000" dirty="0" smtClean="0">
              <a:latin typeface="Arial" pitchFamily="34" charset="0"/>
              <a:cs typeface="Arial" pitchFamily="34" charset="0"/>
            </a:endParaRPr>
          </a:p>
        </p:txBody>
      </p:sp>
      <p:sp>
        <p:nvSpPr>
          <p:cNvPr id="10" name="TextBox 9"/>
          <p:cNvSpPr txBox="1"/>
          <p:nvPr/>
        </p:nvSpPr>
        <p:spPr>
          <a:xfrm>
            <a:off x="5638800" y="3810000"/>
            <a:ext cx="3048000" cy="2554545"/>
          </a:xfrm>
          <a:prstGeom prst="rect">
            <a:avLst/>
          </a:prstGeom>
          <a:solidFill>
            <a:srgbClr val="92D050"/>
          </a:solidFill>
        </p:spPr>
        <p:txBody>
          <a:bodyPr wrap="square" rtlCol="0">
            <a:spAutoFit/>
          </a:bodyPr>
          <a:lstStyle/>
          <a:p>
            <a:r>
              <a:rPr lang="en-US" sz="2000" b="1" dirty="0" err="1" smtClean="0">
                <a:latin typeface="Arial" pitchFamily="34" charset="0"/>
                <a:cs typeface="Arial" pitchFamily="34" charset="0"/>
              </a:rPr>
              <a:t>Rối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loạn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chức</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năng</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bạch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cầu</a:t>
            </a:r>
            <a:r>
              <a:rPr lang="en-US" sz="2000" b="1" dirty="0" smtClean="0">
                <a:latin typeface="Arial" pitchFamily="34" charset="0"/>
                <a:cs typeface="Arial" pitchFamily="34" charset="0"/>
              </a:rPr>
              <a:t>:</a:t>
            </a:r>
          </a:p>
          <a:p>
            <a:pPr marL="285750" indent="-285750">
              <a:buFontTx/>
              <a:buChar char="-"/>
            </a:pPr>
            <a:r>
              <a:rPr lang="en-US" sz="2000" dirty="0" err="1" smtClean="0">
                <a:latin typeface="Arial" pitchFamily="34" charset="0"/>
                <a:cs typeface="Arial" pitchFamily="34" charset="0"/>
              </a:rPr>
              <a:t>Dễ</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nhiễm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trùng</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sản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xuất</a:t>
            </a:r>
            <a:r>
              <a:rPr lang="en-US" sz="2000" dirty="0" smtClean="0">
                <a:latin typeface="Arial" pitchFamily="34" charset="0"/>
                <a:cs typeface="Arial" pitchFamily="34" charset="0"/>
              </a:rPr>
              <a:t> BC</a:t>
            </a:r>
            <a:endParaRPr lang="en-US" sz="2000" dirty="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chức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năng</a:t>
            </a:r>
            <a:r>
              <a:rPr lang="en-US" sz="2000" dirty="0" smtClean="0">
                <a:latin typeface="Arial" pitchFamily="34" charset="0"/>
                <a:cs typeface="Arial" pitchFamily="34" charset="0"/>
              </a:rPr>
              <a:t> BC</a:t>
            </a:r>
          </a:p>
          <a:p>
            <a:pPr marL="285750" indent="-285750">
              <a:buFontTx/>
              <a:buChar char="-"/>
            </a:pPr>
            <a:r>
              <a:rPr lang="en-US" sz="2000" dirty="0" err="1" smtClean="0">
                <a:latin typeface="Arial" pitchFamily="34" charset="0"/>
                <a:cs typeface="Arial" pitchFamily="34" charset="0"/>
              </a:rPr>
              <a:t>Toan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chuyển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endParaRPr lang="en-US" sz="2000" dirty="0" smtClean="0">
              <a:latin typeface="Arial" pitchFamily="34" charset="0"/>
              <a:cs typeface="Arial" pitchFamily="34" charset="0"/>
            </a:endParaRPr>
          </a:p>
          <a:p>
            <a:pPr marL="285750" indent="-285750">
              <a:buFontTx/>
              <a:buChar char="-"/>
            </a:pPr>
            <a:r>
              <a:rPr lang="en-US" sz="2000" dirty="0" smtClean="0">
                <a:latin typeface="Arial" pitchFamily="34" charset="0"/>
                <a:cs typeface="Arial" pitchFamily="34" charset="0"/>
              </a:rPr>
              <a:t>HC </a:t>
            </a:r>
            <a:r>
              <a:rPr lang="en-US" sz="2000" dirty="0" err="1" smtClean="0">
                <a:latin typeface="Arial" pitchFamily="34" charset="0"/>
                <a:cs typeface="Arial" pitchFamily="34" charset="0"/>
              </a:rPr>
              <a:t>ure</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huyết</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Teo</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hạch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lympho</a:t>
            </a:r>
            <a:endParaRPr lang="en-US" sz="2000" dirty="0">
              <a:latin typeface="Arial" pitchFamily="34" charset="0"/>
              <a:cs typeface="Arial" pitchFamily="34" charset="0"/>
            </a:endParaRPr>
          </a:p>
        </p:txBody>
      </p:sp>
    </p:spTree>
    <p:extLst>
      <p:ext uri="{BB962C8B-B14F-4D97-AF65-F5344CB8AC3E}">
        <p14:creationId xmlns:p14="http://schemas.microsoft.com/office/powerpoint/2010/main" val="28944184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409825"/>
            <a:ext cx="6791325" cy="399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1676400" y="1273314"/>
            <a:ext cx="4876800" cy="707886"/>
          </a:xfrm>
          <a:prstGeom prst="rect">
            <a:avLst/>
          </a:prstGeom>
          <a:solidFill>
            <a:schemeClr val="accent2">
              <a:lumMod val="40000"/>
              <a:lumOff val="60000"/>
            </a:schemeClr>
          </a:solidFill>
        </p:spPr>
        <p:txBody>
          <a:bodyPr wrap="square" rtlCol="0">
            <a:spAutoFit/>
          </a:bodyPr>
          <a:lstStyle/>
          <a:p>
            <a:r>
              <a:rPr lang="en-US" sz="2000" dirty="0" err="1" smtClean="0">
                <a:latin typeface="Arial" pitchFamily="34" charset="0"/>
                <a:cs typeface="Arial" pitchFamily="34" charset="0"/>
              </a:rPr>
              <a:t>Tỷ</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lệ</a:t>
            </a:r>
            <a:r>
              <a:rPr lang="en-US" sz="2000" dirty="0" smtClean="0">
                <a:latin typeface="Arial" pitchFamily="34" charset="0"/>
                <a:cs typeface="Arial" pitchFamily="34" charset="0"/>
              </a:rPr>
              <a:t> TM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khi</a:t>
            </a:r>
            <a:r>
              <a:rPr lang="en-US" sz="2000" dirty="0" smtClean="0">
                <a:latin typeface="Arial" pitchFamily="34" charset="0"/>
                <a:cs typeface="Arial" pitchFamily="34" charset="0"/>
              </a:rPr>
              <a:t> GFR </a:t>
            </a:r>
            <a:r>
              <a:rPr lang="en-US" sz="2000" dirty="0" err="1" smtClean="0">
                <a:latin typeface="Arial" pitchFamily="34" charset="0"/>
                <a:cs typeface="Arial" pitchFamily="34" charset="0"/>
              </a:rPr>
              <a:t>càng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endParaRPr lang="en-US" sz="2000" dirty="0" smtClean="0">
              <a:latin typeface="Arial" pitchFamily="34" charset="0"/>
              <a:cs typeface="Arial" pitchFamily="34" charset="0"/>
            </a:endParaRPr>
          </a:p>
          <a:p>
            <a:r>
              <a:rPr lang="en-US" sz="2000" dirty="0" err="1" smtClean="0">
                <a:latin typeface="Arial" pitchFamily="34" charset="0"/>
                <a:cs typeface="Arial" pitchFamily="34" charset="0"/>
              </a:rPr>
              <a:t>Tỷ</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lệ</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thiếu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r>
              <a:rPr lang="en-US" sz="2000" dirty="0" smtClean="0">
                <a:latin typeface="Arial" pitchFamily="34" charset="0"/>
                <a:cs typeface="Arial" pitchFamily="34" charset="0"/>
              </a:rPr>
              <a:t> ở ĐTĐ </a:t>
            </a:r>
            <a:r>
              <a:rPr lang="en-US" sz="2000" dirty="0" err="1" smtClean="0">
                <a:latin typeface="Arial" pitchFamily="34" charset="0"/>
                <a:cs typeface="Arial" pitchFamily="34" charset="0"/>
              </a:rPr>
              <a:t>cao</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hơn</a:t>
            </a:r>
            <a:r>
              <a:rPr lang="en-US" sz="2000" dirty="0">
                <a:latin typeface="Arial" pitchFamily="34" charset="0"/>
                <a:cs typeface="Arial" pitchFamily="34" charset="0"/>
              </a:rPr>
              <a:t> </a:t>
            </a:r>
            <a:r>
              <a:rPr lang="en-US" sz="2000" dirty="0" err="1" smtClean="0">
                <a:latin typeface="Arial" pitchFamily="34" charset="0"/>
                <a:cs typeface="Arial" pitchFamily="34" charset="0"/>
              </a:rPr>
              <a:t>ko</a:t>
            </a:r>
            <a:r>
              <a:rPr lang="en-US" sz="2000" dirty="0" smtClean="0">
                <a:latin typeface="Arial" pitchFamily="34" charset="0"/>
                <a:cs typeface="Arial" pitchFamily="34" charset="0"/>
              </a:rPr>
              <a:t> ĐTĐ</a:t>
            </a:r>
            <a:endParaRPr lang="en-US" sz="2000" dirty="0">
              <a:latin typeface="Arial" pitchFamily="34" charset="0"/>
              <a:cs typeface="Arial" pitchFamily="34" charset="0"/>
            </a:endParaRPr>
          </a:p>
        </p:txBody>
      </p:sp>
      <p:sp>
        <p:nvSpPr>
          <p:cNvPr id="5" name="TextBox 4"/>
          <p:cNvSpPr txBox="1"/>
          <p:nvPr/>
        </p:nvSpPr>
        <p:spPr>
          <a:xfrm>
            <a:off x="685800" y="304800"/>
            <a:ext cx="70104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chứng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thiếu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máu</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6937597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05000" y="152400"/>
            <a:ext cx="5334000"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Rối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nước</a:t>
            </a:r>
            <a:r>
              <a:rPr lang="en-US" sz="3200" b="1" dirty="0" smtClean="0">
                <a:solidFill>
                  <a:srgbClr val="FF0000"/>
                </a:solidFill>
                <a:latin typeface="Arial" pitchFamily="34" charset="0"/>
                <a:cs typeface="Arial" pitchFamily="34" charset="0"/>
              </a:rPr>
              <a:t> – </a:t>
            </a:r>
            <a:r>
              <a:rPr lang="en-US" sz="3200" b="1" dirty="0" err="1" smtClean="0">
                <a:solidFill>
                  <a:srgbClr val="FF0000"/>
                </a:solidFill>
                <a:latin typeface="Arial" pitchFamily="34" charset="0"/>
                <a:cs typeface="Arial" pitchFamily="34" charset="0"/>
              </a:rPr>
              <a:t>điện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giải</a:t>
            </a:r>
            <a:r>
              <a:rPr lang="en-US" sz="3200" b="1" dirty="0" smtClean="0">
                <a:solidFill>
                  <a:srgbClr val="FF0000"/>
                </a:solidFill>
                <a:latin typeface="Arial" pitchFamily="34" charset="0"/>
                <a:cs typeface="Arial" pitchFamily="34" charset="0"/>
              </a:rPr>
              <a:t> – </a:t>
            </a:r>
            <a:r>
              <a:rPr lang="en-US" sz="3200" b="1" dirty="0" err="1" smtClean="0">
                <a:solidFill>
                  <a:srgbClr val="FF0000"/>
                </a:solidFill>
                <a:latin typeface="Arial" pitchFamily="34" charset="0"/>
                <a:cs typeface="Arial" pitchFamily="34" charset="0"/>
              </a:rPr>
              <a:t>thăng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bằng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kiềm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toan</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152400" y="1524000"/>
            <a:ext cx="4495800" cy="1477328"/>
          </a:xfrm>
          <a:prstGeom prst="rect">
            <a:avLst/>
          </a:prstGeom>
          <a:solidFill>
            <a:schemeClr val="accent3">
              <a:lumMod val="40000"/>
              <a:lumOff val="60000"/>
            </a:schemeClr>
          </a:solidFill>
        </p:spPr>
        <p:txBody>
          <a:bodyPr wrap="square" rtlCol="0">
            <a:spAutoFit/>
          </a:bodyPr>
          <a:lstStyle/>
          <a:p>
            <a:pPr>
              <a:spcBef>
                <a:spcPts val="600"/>
              </a:spcBef>
              <a:spcAft>
                <a:spcPts val="600"/>
              </a:spcAft>
            </a:pP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chuyển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natri</a:t>
            </a:r>
            <a:r>
              <a:rPr lang="en-US" sz="2000" dirty="0" smtClean="0">
                <a:latin typeface="Arial" pitchFamily="34" charset="0"/>
                <a:cs typeface="Arial" pitchFamily="34" charset="0"/>
              </a:rPr>
              <a:t>:</a:t>
            </a:r>
          </a:p>
          <a:p>
            <a:pPr>
              <a:spcBef>
                <a:spcPts val="600"/>
              </a:spcBef>
              <a:spcAft>
                <a:spcPts val="600"/>
              </a:spcAft>
            </a:pPr>
            <a:r>
              <a:rPr lang="en-US" sz="2000" dirty="0" err="1" smtClean="0">
                <a:latin typeface="Arial" pitchFamily="34" charset="0"/>
                <a:cs typeface="Arial" pitchFamily="34" charset="0"/>
              </a:rPr>
              <a:t>Khi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suy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thận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tiến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triển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giữ</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nước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muối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thể</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tích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trong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lòng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mạch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huyết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áp</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phù</a:t>
            </a:r>
            <a:r>
              <a:rPr lang="en-US" sz="2000" dirty="0" smtClean="0">
                <a:latin typeface="Arial" pitchFamily="34" charset="0"/>
                <a:cs typeface="Arial" pitchFamily="34" charset="0"/>
              </a:rPr>
              <a:t>.</a:t>
            </a:r>
            <a:endParaRPr lang="en-US" sz="2000" dirty="0">
              <a:latin typeface="Arial" pitchFamily="34" charset="0"/>
              <a:cs typeface="Arial" pitchFamily="34" charset="0"/>
            </a:endParaRPr>
          </a:p>
        </p:txBody>
      </p:sp>
      <p:sp>
        <p:nvSpPr>
          <p:cNvPr id="6" name="TextBox 5"/>
          <p:cNvSpPr txBox="1"/>
          <p:nvPr/>
        </p:nvSpPr>
        <p:spPr>
          <a:xfrm>
            <a:off x="4876800" y="1524000"/>
            <a:ext cx="3962400" cy="2400657"/>
          </a:xfrm>
          <a:prstGeom prst="rect">
            <a:avLst/>
          </a:prstGeom>
          <a:solidFill>
            <a:srgbClr val="92D050"/>
          </a:solidFill>
        </p:spPr>
        <p:txBody>
          <a:bodyPr wrap="square" rtlCol="0">
            <a:spAutoFit/>
          </a:bodyPr>
          <a:lstStyle/>
          <a:p>
            <a:pPr>
              <a:spcBef>
                <a:spcPts val="600"/>
              </a:spcBef>
              <a:spcAft>
                <a:spcPts val="600"/>
              </a:spcAft>
            </a:pP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bài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tiết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nước</a:t>
            </a:r>
            <a:r>
              <a:rPr lang="en-US" sz="2000" dirty="0" smtClean="0">
                <a:latin typeface="Arial" pitchFamily="34" charset="0"/>
                <a:cs typeface="Arial" pitchFamily="34" charset="0"/>
              </a:rPr>
              <a:t>:</a:t>
            </a:r>
          </a:p>
          <a:p>
            <a:pPr marL="285750" indent="-285750">
              <a:spcBef>
                <a:spcPts val="600"/>
              </a:spcBef>
              <a:spcAft>
                <a:spcPts val="600"/>
              </a:spcAft>
              <a:buFontTx/>
              <a:buChar char="-"/>
            </a:pPr>
            <a:r>
              <a:rPr lang="en-US" sz="2000" dirty="0" err="1" smtClean="0">
                <a:latin typeface="Arial" pitchFamily="34" charset="0"/>
                <a:cs typeface="Arial" pitchFamily="34" charset="0"/>
              </a:rPr>
              <a:t>Tiểu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đêm</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Dễ</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thiếu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nước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muối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tiết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chế</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quá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mức</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Dễ</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natri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uống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quá</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nhiều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nước</a:t>
            </a:r>
            <a:endParaRPr lang="en-US" sz="2000" dirty="0">
              <a:latin typeface="Arial" pitchFamily="34" charset="0"/>
              <a:cs typeface="Arial" pitchFamily="34" charset="0"/>
            </a:endParaRPr>
          </a:p>
        </p:txBody>
      </p:sp>
      <p:sp>
        <p:nvSpPr>
          <p:cNvPr id="7" name="TextBox 6"/>
          <p:cNvSpPr txBox="1"/>
          <p:nvPr/>
        </p:nvSpPr>
        <p:spPr>
          <a:xfrm>
            <a:off x="155643" y="3200400"/>
            <a:ext cx="4495800" cy="3323987"/>
          </a:xfrm>
          <a:prstGeom prst="rect">
            <a:avLst/>
          </a:prstGeom>
          <a:solidFill>
            <a:schemeClr val="bg2">
              <a:lumMod val="90000"/>
            </a:schemeClr>
          </a:solidFill>
        </p:spPr>
        <p:txBody>
          <a:bodyPr wrap="square" rtlCol="0">
            <a:spAutoFit/>
          </a:bodyPr>
          <a:lstStyle/>
          <a:p>
            <a:pPr>
              <a:spcBef>
                <a:spcPts val="600"/>
              </a:spcBef>
              <a:spcAft>
                <a:spcPts val="600"/>
              </a:spcAft>
            </a:pP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chuyển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r>
              <a:rPr lang="en-US" sz="2000" dirty="0" smtClean="0">
                <a:latin typeface="Arial" pitchFamily="34" charset="0"/>
                <a:cs typeface="Arial" pitchFamily="34" charset="0"/>
              </a:rPr>
              <a:t> kali:</a:t>
            </a:r>
          </a:p>
          <a:p>
            <a:pPr>
              <a:spcBef>
                <a:spcPts val="600"/>
              </a:spcBef>
              <a:spcAft>
                <a:spcPts val="600"/>
              </a:spcAft>
            </a:pPr>
            <a:r>
              <a:rPr lang="en-US" sz="2000" dirty="0" smtClean="0">
                <a:latin typeface="Arial" pitchFamily="34" charset="0"/>
                <a:cs typeface="Arial" pitchFamily="34" charset="0"/>
              </a:rPr>
              <a:t>Kali </a:t>
            </a:r>
            <a:r>
              <a:rPr lang="en-US" sz="2000" dirty="0" err="1" smtClean="0">
                <a:latin typeface="Arial" pitchFamily="34" charset="0"/>
                <a:cs typeface="Arial" pitchFamily="34" charset="0"/>
              </a:rPr>
              <a:t>thường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chỉ</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vào</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giai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cuối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của</a:t>
            </a:r>
            <a:r>
              <a:rPr lang="en-US" sz="2000" dirty="0" smtClean="0">
                <a:latin typeface="Arial" pitchFamily="34" charset="0"/>
                <a:cs typeface="Arial" pitchFamily="34" charset="0"/>
              </a:rPr>
              <a:t> BTM.</a:t>
            </a:r>
          </a:p>
          <a:p>
            <a:pPr>
              <a:spcBef>
                <a:spcPts val="600"/>
              </a:spcBef>
              <a:spcAft>
                <a:spcPts val="600"/>
              </a:spcAft>
            </a:pPr>
            <a:r>
              <a:rPr lang="en-US" sz="2000" dirty="0" err="1" smtClean="0">
                <a:latin typeface="Arial" pitchFamily="34" charset="0"/>
                <a:cs typeface="Arial" pitchFamily="34" charset="0"/>
              </a:rPr>
              <a:t>Nếu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sớm</a:t>
            </a:r>
            <a:r>
              <a:rPr lang="en-US" sz="2000" dirty="0" smtClean="0">
                <a:latin typeface="Arial" pitchFamily="34" charset="0"/>
                <a:cs typeface="Arial" pitchFamily="34" charset="0"/>
              </a:rPr>
              <a:t>:</a:t>
            </a:r>
          </a:p>
          <a:p>
            <a:pPr marL="285750" indent="-285750">
              <a:buFontTx/>
              <a:buChar char="-"/>
            </a:pP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nhập</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dị</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Toan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chuyển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endParaRPr lang="en-US" sz="2000" dirty="0" smtClean="0">
              <a:latin typeface="Arial" pitchFamily="34" charset="0"/>
              <a:cs typeface="Arial" pitchFamily="34" charset="0"/>
            </a:endParaRPr>
          </a:p>
          <a:p>
            <a:pPr marL="285750" indent="-285750">
              <a:buFontTx/>
              <a:buChar char="-"/>
            </a:pPr>
            <a:r>
              <a:rPr lang="en-US" sz="2000" dirty="0" err="1" smtClean="0">
                <a:latin typeface="Arial" pitchFamily="34" charset="0"/>
                <a:cs typeface="Arial" pitchFamily="34" charset="0"/>
              </a:rPr>
              <a:t>Thuốc</a:t>
            </a:r>
            <a:r>
              <a:rPr lang="en-US" sz="2000" dirty="0" smtClean="0">
                <a:latin typeface="Arial" pitchFamily="34" charset="0"/>
                <a:cs typeface="Arial" pitchFamily="34" charset="0"/>
              </a:rPr>
              <a:t>: UCMC, UCTT, LT </a:t>
            </a:r>
            <a:r>
              <a:rPr lang="en-US" sz="2000" dirty="0" err="1" smtClean="0">
                <a:latin typeface="Arial" pitchFamily="34" charset="0"/>
                <a:cs typeface="Arial" pitchFamily="34" charset="0"/>
              </a:rPr>
              <a:t>giữ</a:t>
            </a:r>
            <a:r>
              <a:rPr lang="en-US" sz="2000" dirty="0" smtClean="0">
                <a:latin typeface="Arial" pitchFamily="34" charset="0"/>
                <a:cs typeface="Arial" pitchFamily="34" charset="0"/>
              </a:rPr>
              <a:t> kali</a:t>
            </a:r>
          </a:p>
          <a:p>
            <a:pPr>
              <a:spcBef>
                <a:spcPts val="600"/>
              </a:spcBef>
              <a:spcAft>
                <a:spcPts val="600"/>
              </a:spcAft>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kali </a:t>
            </a:r>
            <a:r>
              <a:rPr lang="en-US" sz="2000" dirty="0" err="1" smtClean="0">
                <a:latin typeface="Arial" pitchFamily="34" charset="0"/>
                <a:cs typeface="Arial" pitchFamily="34" charset="0"/>
              </a:rPr>
              <a:t>ít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gặp</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hơn</a:t>
            </a:r>
            <a:endParaRPr lang="en-US" sz="2000" dirty="0" smtClean="0">
              <a:latin typeface="Arial" pitchFamily="34" charset="0"/>
              <a:cs typeface="Arial" pitchFamily="34" charset="0"/>
            </a:endParaRPr>
          </a:p>
        </p:txBody>
      </p:sp>
      <p:sp>
        <p:nvSpPr>
          <p:cNvPr id="8" name="TextBox 7"/>
          <p:cNvSpPr txBox="1"/>
          <p:nvPr/>
        </p:nvSpPr>
        <p:spPr>
          <a:xfrm>
            <a:off x="4876800" y="4267200"/>
            <a:ext cx="3962400" cy="1938992"/>
          </a:xfrm>
          <a:prstGeom prst="rect">
            <a:avLst/>
          </a:prstGeom>
          <a:solidFill>
            <a:schemeClr val="accent5">
              <a:lumMod val="60000"/>
              <a:lumOff val="40000"/>
            </a:schemeClr>
          </a:solidFill>
        </p:spPr>
        <p:txBody>
          <a:bodyPr wrap="square" rtlCol="0">
            <a:spAutoFit/>
          </a:bodyPr>
          <a:lstStyle/>
          <a:p>
            <a:pPr>
              <a:spcBef>
                <a:spcPts val="600"/>
              </a:spcBef>
              <a:spcAft>
                <a:spcPts val="600"/>
              </a:spcAft>
            </a:pPr>
            <a:r>
              <a:rPr lang="en-US" sz="2000" dirty="0" err="1" smtClean="0">
                <a:latin typeface="Arial" pitchFamily="34" charset="0"/>
                <a:cs typeface="Arial" pitchFamily="34" charset="0"/>
              </a:rPr>
              <a:t>Toan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chuyển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r>
              <a:rPr lang="en-US" sz="2000" dirty="0" smtClean="0">
                <a:latin typeface="Arial" pitchFamily="34" charset="0"/>
                <a:cs typeface="Arial" pitchFamily="34" charset="0"/>
              </a:rPr>
              <a:t>:</a:t>
            </a:r>
          </a:p>
          <a:p>
            <a:pPr>
              <a:spcBef>
                <a:spcPts val="600"/>
              </a:spcBef>
              <a:spcAft>
                <a:spcPts val="600"/>
              </a:spcAft>
            </a:pPr>
            <a:r>
              <a:rPr lang="en-US" sz="2000" dirty="0" smtClean="0">
                <a:latin typeface="Arial" pitchFamily="34" charset="0"/>
                <a:cs typeface="Arial" pitchFamily="34" charset="0"/>
              </a:rPr>
              <a:t>Do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thải</a:t>
            </a:r>
            <a:r>
              <a:rPr lang="en-US" sz="2000" dirty="0" smtClean="0">
                <a:latin typeface="Arial" pitchFamily="34" charset="0"/>
                <a:cs typeface="Arial" pitchFamily="34" charset="0"/>
              </a:rPr>
              <a:t> H+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acid </a:t>
            </a:r>
            <a:r>
              <a:rPr lang="en-US" sz="2000" dirty="0" err="1" smtClean="0">
                <a:latin typeface="Arial" pitchFamily="34" charset="0"/>
                <a:cs typeface="Arial" pitchFamily="34" charset="0"/>
              </a:rPr>
              <a:t>không</a:t>
            </a:r>
            <a:r>
              <a:rPr lang="en-US" sz="2000" dirty="0" smtClean="0">
                <a:latin typeface="Arial" pitchFamily="34" charset="0"/>
                <a:cs typeface="Arial" pitchFamily="34" charset="0"/>
              </a:rPr>
              <a:t> bay </a:t>
            </a:r>
            <a:r>
              <a:rPr lang="en-US" sz="2000" dirty="0" err="1" smtClean="0">
                <a:latin typeface="Arial" pitchFamily="34" charset="0"/>
                <a:cs typeface="Arial" pitchFamily="34" charset="0"/>
              </a:rPr>
              <a:t>hơi</a:t>
            </a:r>
            <a:r>
              <a:rPr lang="en-US" sz="2000" dirty="0" smtClean="0">
                <a:latin typeface="Arial" pitchFamily="34" charset="0"/>
                <a:cs typeface="Arial" pitchFamily="34" charset="0"/>
              </a:rPr>
              <a:t> qua </a:t>
            </a:r>
            <a:r>
              <a:rPr lang="en-US" sz="2000" dirty="0" err="1" smtClean="0">
                <a:latin typeface="Arial" pitchFamily="34" charset="0"/>
                <a:cs typeface="Arial" pitchFamily="34" charset="0"/>
              </a:rPr>
              <a:t>thận</a:t>
            </a:r>
            <a:endParaRPr lang="en-US" sz="2000" dirty="0" smtClean="0">
              <a:latin typeface="Arial" pitchFamily="34" charset="0"/>
              <a:cs typeface="Arial" pitchFamily="34" charset="0"/>
            </a:endParaRPr>
          </a:p>
          <a:p>
            <a:pPr>
              <a:spcBef>
                <a:spcPts val="600"/>
              </a:spcBef>
              <a:spcAft>
                <a:spcPts val="600"/>
              </a:spcAft>
            </a:pPr>
            <a:r>
              <a:rPr lang="en-US" sz="2000" dirty="0" err="1" smtClean="0">
                <a:latin typeface="Arial" pitchFamily="34" charset="0"/>
                <a:cs typeface="Arial" pitchFamily="34" charset="0"/>
              </a:rPr>
              <a:t>Toan</a:t>
            </a:r>
            <a:r>
              <a:rPr lang="en-US" sz="2000" dirty="0" smtClean="0">
                <a:latin typeface="Arial" pitchFamily="34" charset="0"/>
                <a:cs typeface="Arial" pitchFamily="34" charset="0"/>
              </a:rPr>
              <a:t> CH </a:t>
            </a:r>
            <a:r>
              <a:rPr lang="en-US" sz="2000" dirty="0" err="1" smtClean="0">
                <a:latin typeface="Arial" pitchFamily="34" charset="0"/>
                <a:cs typeface="Arial" pitchFamily="34" charset="0"/>
              </a:rPr>
              <a:t>nặng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acid </a:t>
            </a:r>
            <a:r>
              <a:rPr lang="en-US" sz="2000" dirty="0" err="1" smtClean="0">
                <a:latin typeface="Arial" pitchFamily="34" charset="0"/>
                <a:cs typeface="Arial" pitchFamily="34" charset="0"/>
              </a:rPr>
              <a:t>nội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sinh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hoặc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mất</a:t>
            </a:r>
            <a:r>
              <a:rPr lang="en-US" sz="2000" dirty="0" smtClean="0">
                <a:latin typeface="Arial" pitchFamily="34" charset="0"/>
                <a:cs typeface="Arial" pitchFamily="34" charset="0"/>
              </a:rPr>
              <a:t> bicarbonate</a:t>
            </a:r>
            <a:endParaRPr lang="en-US" sz="2000" dirty="0">
              <a:latin typeface="Arial" pitchFamily="34" charset="0"/>
              <a:cs typeface="Arial" pitchFamily="34" charset="0"/>
            </a:endParaRPr>
          </a:p>
        </p:txBody>
      </p:sp>
    </p:spTree>
    <p:extLst>
      <p:ext uri="{BB962C8B-B14F-4D97-AF65-F5344CB8AC3E}">
        <p14:creationId xmlns:p14="http://schemas.microsoft.com/office/powerpoint/2010/main" val="153484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653" y="1752600"/>
            <a:ext cx="7754547"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381000" y="457200"/>
            <a:ext cx="8229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Rối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chuyển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hóa</a:t>
            </a:r>
            <a:r>
              <a:rPr lang="en-US" sz="3200" b="1" dirty="0" smtClean="0">
                <a:solidFill>
                  <a:srgbClr val="FF0000"/>
                </a:solidFill>
                <a:latin typeface="Arial" pitchFamily="34" charset="0"/>
                <a:cs typeface="Arial" pitchFamily="34" charset="0"/>
              </a:rPr>
              <a:t> calcium </a:t>
            </a:r>
            <a:r>
              <a:rPr lang="en-US" sz="3200" b="1" dirty="0" err="1" smtClean="0">
                <a:solidFill>
                  <a:srgbClr val="FF0000"/>
                </a:solidFill>
                <a:latin typeface="Arial" pitchFamily="34" charset="0"/>
                <a:cs typeface="Arial" pitchFamily="34" charset="0"/>
              </a:rPr>
              <a:t>và</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phospho</a:t>
            </a:r>
            <a:endParaRPr lang="en-US" sz="3200" b="1" dirty="0">
              <a:solidFill>
                <a:srgbClr val="FF0000"/>
              </a:solidFill>
              <a:latin typeface="Arial" pitchFamily="34" charset="0"/>
              <a:cs typeface="Arial" pitchFamily="34" charset="0"/>
            </a:endParaRPr>
          </a:p>
        </p:txBody>
      </p:sp>
      <p:sp>
        <p:nvSpPr>
          <p:cNvPr id="6" name="TextBox 5"/>
          <p:cNvSpPr txBox="1"/>
          <p:nvPr/>
        </p:nvSpPr>
        <p:spPr>
          <a:xfrm>
            <a:off x="609600" y="1219200"/>
            <a:ext cx="1981200" cy="523220"/>
          </a:xfrm>
          <a:prstGeom prst="rect">
            <a:avLst/>
          </a:prstGeom>
          <a:noFill/>
        </p:spPr>
        <p:txBody>
          <a:bodyPr wrap="square" rtlCol="0">
            <a:spAutoFit/>
          </a:bodyPr>
          <a:lstStyle/>
          <a:p>
            <a:r>
              <a:rPr lang="en-US" sz="2800" dirty="0" err="1" smtClean="0">
                <a:latin typeface="Arial" pitchFamily="34" charset="0"/>
                <a:cs typeface="Arial" pitchFamily="34" charset="0"/>
              </a:rPr>
              <a:t>Cơ</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chế</a:t>
            </a:r>
            <a:endParaRPr lang="en-US" sz="2800" dirty="0">
              <a:latin typeface="Arial" pitchFamily="34" charset="0"/>
              <a:cs typeface="Arial" pitchFamily="34" charset="0"/>
            </a:endParaRPr>
          </a:p>
        </p:txBody>
      </p:sp>
    </p:spTree>
    <p:extLst>
      <p:ext uri="{BB962C8B-B14F-4D97-AF65-F5344CB8AC3E}">
        <p14:creationId xmlns:p14="http://schemas.microsoft.com/office/powerpoint/2010/main" val="3891561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000" y="457200"/>
            <a:ext cx="8229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Rối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chuyển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hóa</a:t>
            </a:r>
            <a:r>
              <a:rPr lang="en-US" sz="3200" b="1" dirty="0" smtClean="0">
                <a:solidFill>
                  <a:srgbClr val="FF0000"/>
                </a:solidFill>
                <a:latin typeface="Arial" pitchFamily="34" charset="0"/>
                <a:cs typeface="Arial" pitchFamily="34" charset="0"/>
              </a:rPr>
              <a:t> calcium </a:t>
            </a:r>
            <a:r>
              <a:rPr lang="en-US" sz="3200" b="1" dirty="0" err="1" smtClean="0">
                <a:solidFill>
                  <a:srgbClr val="FF0000"/>
                </a:solidFill>
                <a:latin typeface="Arial" pitchFamily="34" charset="0"/>
                <a:cs typeface="Arial" pitchFamily="34" charset="0"/>
              </a:rPr>
              <a:t>và</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phospho</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457200" y="1219200"/>
            <a:ext cx="8077200" cy="2400657"/>
          </a:xfrm>
          <a:prstGeom prst="rect">
            <a:avLst/>
          </a:prstGeom>
          <a:noFill/>
        </p:spPr>
        <p:txBody>
          <a:bodyPr wrap="square" rtlCol="0">
            <a:spAutoFit/>
          </a:bodyPr>
          <a:lstStyle/>
          <a:p>
            <a:pPr>
              <a:spcBef>
                <a:spcPts val="600"/>
              </a:spcBef>
              <a:spcAft>
                <a:spcPts val="600"/>
              </a:spcAft>
            </a:pPr>
            <a:r>
              <a:rPr lang="en-US" sz="2400" b="1" dirty="0" err="1" smtClean="0">
                <a:latin typeface="Arial" pitchFamily="34" charset="0"/>
                <a:cs typeface="Arial" pitchFamily="34" charset="0"/>
              </a:rPr>
              <a:t>Hậu</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quả</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của</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rối</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loạn</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chuyển</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hóa</a:t>
            </a:r>
            <a:r>
              <a:rPr lang="en-US" sz="2400" b="1" dirty="0" smtClean="0">
                <a:latin typeface="Arial" pitchFamily="34" charset="0"/>
                <a:cs typeface="Arial" pitchFamily="34" charset="0"/>
              </a:rPr>
              <a:t> calcium </a:t>
            </a:r>
            <a:r>
              <a:rPr lang="en-US" sz="2400" b="1" dirty="0" err="1" smtClean="0">
                <a:latin typeface="Arial" pitchFamily="34" charset="0"/>
                <a:cs typeface="Arial" pitchFamily="34" charset="0"/>
              </a:rPr>
              <a:t>và</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phospho</a:t>
            </a:r>
            <a:r>
              <a:rPr lang="en-US" sz="2400" dirty="0" smtClean="0">
                <a:latin typeface="Arial" pitchFamily="34" charset="0"/>
                <a:cs typeface="Arial" pitchFamily="34" charset="0"/>
              </a:rPr>
              <a:t>:</a:t>
            </a:r>
          </a:p>
          <a:p>
            <a:pPr marL="285750" indent="-285750">
              <a:spcBef>
                <a:spcPts val="600"/>
              </a:spcBef>
              <a:spcAft>
                <a:spcPts val="600"/>
              </a:spcAft>
              <a:buFontTx/>
              <a:buChar char="-"/>
            </a:pPr>
            <a:r>
              <a:rPr lang="en-US" sz="2400" dirty="0" err="1" smtClean="0">
                <a:latin typeface="Arial" pitchFamily="34" charset="0"/>
                <a:cs typeface="Arial" pitchFamily="34" charset="0"/>
              </a:rPr>
              <a:t>Cường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tuyến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cận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giáp</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thứ</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phát</a:t>
            </a:r>
            <a:endParaRPr lang="en-US" sz="2400" dirty="0" smtClean="0">
              <a:latin typeface="Arial" pitchFamily="34" charset="0"/>
              <a:cs typeface="Arial" pitchFamily="34" charset="0"/>
            </a:endParaRPr>
          </a:p>
          <a:p>
            <a:pPr marL="285750" indent="-285750">
              <a:spcBef>
                <a:spcPts val="600"/>
              </a:spcBef>
              <a:spcAft>
                <a:spcPts val="600"/>
              </a:spcAft>
              <a:buFontTx/>
              <a:buChar char="-"/>
            </a:pPr>
            <a:r>
              <a:rPr lang="en-US" sz="2400" dirty="0" err="1" smtClean="0">
                <a:latin typeface="Arial" pitchFamily="34" charset="0"/>
                <a:cs typeface="Arial" pitchFamily="34" charset="0"/>
              </a:rPr>
              <a:t>Tổn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thương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r>
              <a:rPr lang="en-US" sz="2400" dirty="0" smtClean="0">
                <a:latin typeface="Arial" pitchFamily="34" charset="0"/>
                <a:cs typeface="Arial" pitchFamily="34" charset="0"/>
              </a:rPr>
              <a:t> do </a:t>
            </a:r>
            <a:r>
              <a:rPr lang="en-US" sz="2400" dirty="0" err="1" smtClean="0">
                <a:latin typeface="Arial" pitchFamily="34" charset="0"/>
                <a:cs typeface="Arial" pitchFamily="34" charset="0"/>
              </a:rPr>
              <a:t>mất</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khoáng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chất</a:t>
            </a:r>
            <a:endParaRPr lang="en-US" sz="2400" dirty="0" smtClean="0">
              <a:latin typeface="Arial" pitchFamily="34" charset="0"/>
              <a:cs typeface="Arial" pitchFamily="34" charset="0"/>
            </a:endParaRPr>
          </a:p>
          <a:p>
            <a:pPr marL="285750" indent="-285750">
              <a:spcBef>
                <a:spcPts val="600"/>
              </a:spcBef>
              <a:spcAft>
                <a:spcPts val="600"/>
              </a:spcAft>
              <a:buFontTx/>
              <a:buChar char="-"/>
            </a:pPr>
            <a:r>
              <a:rPr lang="en-US" sz="2400" dirty="0" err="1" smtClean="0">
                <a:latin typeface="Arial" pitchFamily="34" charset="0"/>
                <a:cs typeface="Arial" pitchFamily="34" charset="0"/>
              </a:rPr>
              <a:t>Tổn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thương</a:t>
            </a:r>
            <a:r>
              <a:rPr lang="en-US" sz="2400" dirty="0" smtClean="0">
                <a:latin typeface="Arial" pitchFamily="34" charset="0"/>
                <a:cs typeface="Arial" pitchFamily="34" charset="0"/>
              </a:rPr>
              <a:t> do </a:t>
            </a:r>
            <a:r>
              <a:rPr lang="en-US" sz="2400" dirty="0" err="1" smtClean="0">
                <a:latin typeface="Arial" pitchFamily="34" charset="0"/>
                <a:cs typeface="Arial" pitchFamily="34" charset="0"/>
              </a:rPr>
              <a:t>lắng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đọng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phức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hợp</a:t>
            </a:r>
            <a:r>
              <a:rPr lang="en-US" sz="2400" dirty="0" smtClean="0">
                <a:latin typeface="Arial" pitchFamily="34" charset="0"/>
                <a:cs typeface="Arial" pitchFamily="34" charset="0"/>
              </a:rPr>
              <a:t> calcium – </a:t>
            </a:r>
            <a:r>
              <a:rPr lang="en-US" sz="2400" dirty="0" err="1" smtClean="0">
                <a:latin typeface="Arial" pitchFamily="34" charset="0"/>
                <a:cs typeface="Arial" pitchFamily="34" charset="0"/>
              </a:rPr>
              <a:t>phospho</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ngoài</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endParaRPr lang="en-US" sz="2400" dirty="0">
              <a:latin typeface="Arial" pitchFamily="34" charset="0"/>
              <a:cs typeface="Arial" pitchFamily="34" charset="0"/>
            </a:endParaRPr>
          </a:p>
        </p:txBody>
      </p:sp>
      <p:sp>
        <p:nvSpPr>
          <p:cNvPr id="6" name="TextBox 5"/>
          <p:cNvSpPr txBox="1"/>
          <p:nvPr/>
        </p:nvSpPr>
        <p:spPr>
          <a:xfrm>
            <a:off x="533400" y="3886200"/>
            <a:ext cx="7010400" cy="2554545"/>
          </a:xfrm>
          <a:prstGeom prst="rect">
            <a:avLst/>
          </a:prstGeom>
          <a:noFill/>
        </p:spPr>
        <p:txBody>
          <a:bodyPr wrap="square" rtlCol="0">
            <a:spAutoFit/>
          </a:bodyPr>
          <a:lstStyle/>
          <a:p>
            <a:pPr>
              <a:spcBef>
                <a:spcPts val="600"/>
              </a:spcBef>
              <a:spcAft>
                <a:spcPts val="600"/>
              </a:spcAft>
            </a:pPr>
            <a:r>
              <a:rPr lang="en-US" sz="2400" b="1" dirty="0" err="1" smtClean="0">
                <a:latin typeface="Arial" pitchFamily="34" charset="0"/>
                <a:cs typeface="Arial" pitchFamily="34" charset="0"/>
              </a:rPr>
              <a:t>Tổn</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thương</a:t>
            </a:r>
            <a:r>
              <a:rPr lang="en-US" sz="2400" b="1" dirty="0" smtClean="0">
                <a:latin typeface="Arial" pitchFamily="34" charset="0"/>
                <a:cs typeface="Arial" pitchFamily="34" charset="0"/>
              </a:rPr>
              <a:t> </a:t>
            </a:r>
            <a:r>
              <a:rPr lang="en-US" sz="2400" b="1" dirty="0" err="1" smtClean="0">
                <a:latin typeface="Arial" pitchFamily="34" charset="0"/>
                <a:cs typeface="Arial" pitchFamily="34" charset="0"/>
              </a:rPr>
              <a:t>xương</a:t>
            </a:r>
            <a:r>
              <a:rPr lang="en-US" sz="2400" b="1" dirty="0" smtClean="0">
                <a:latin typeface="Arial" pitchFamily="34" charset="0"/>
                <a:cs typeface="Arial" pitchFamily="34" charset="0"/>
              </a:rPr>
              <a:t> ở BTM:</a:t>
            </a:r>
          </a:p>
          <a:p>
            <a:pPr marL="342900" indent="-342900">
              <a:spcBef>
                <a:spcPts val="600"/>
              </a:spcBef>
              <a:spcAft>
                <a:spcPts val="600"/>
              </a:spcAft>
              <a:buFont typeface="Wingdings" pitchFamily="2" charset="2"/>
              <a:buChar char="v"/>
            </a:pPr>
            <a:r>
              <a:rPr lang="en-US" sz="2400" dirty="0" err="1" smtClean="0">
                <a:latin typeface="Arial" pitchFamily="34" charset="0"/>
                <a:cs typeface="Arial" pitchFamily="34" charset="0"/>
              </a:rPr>
              <a:t>Nhóm</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tăng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chu</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chuyển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endParaRPr lang="en-US" sz="2400" dirty="0">
              <a:latin typeface="Arial" pitchFamily="34" charset="0"/>
              <a:cs typeface="Arial" pitchFamily="34" charset="0"/>
            </a:endParaRPr>
          </a:p>
          <a:p>
            <a:pPr marL="342900" indent="-342900">
              <a:spcBef>
                <a:spcPts val="600"/>
              </a:spcBef>
              <a:spcAft>
                <a:spcPts val="600"/>
              </a:spcAft>
              <a:buFont typeface="Wingdings" pitchFamily="2" charset="2"/>
              <a:buChar char="v"/>
            </a:pPr>
            <a:r>
              <a:rPr lang="en-US" sz="2400" dirty="0" err="1" smtClean="0">
                <a:latin typeface="Arial" pitchFamily="34" charset="0"/>
                <a:cs typeface="Arial" pitchFamily="34" charset="0"/>
              </a:rPr>
              <a:t>Nhóm</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giảm</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chu</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chuyển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r>
              <a:rPr lang="en-US" sz="2400" dirty="0" smtClean="0">
                <a:latin typeface="Arial" pitchFamily="34" charset="0"/>
                <a:cs typeface="Arial" pitchFamily="34" charset="0"/>
              </a:rPr>
              <a:t>:</a:t>
            </a:r>
          </a:p>
          <a:p>
            <a:pPr marL="742950" lvl="1" indent="-285750">
              <a:spcBef>
                <a:spcPts val="600"/>
              </a:spcBef>
              <a:spcAft>
                <a:spcPts val="600"/>
              </a:spcAft>
              <a:buFontTx/>
              <a:buChar char="-"/>
            </a:pPr>
            <a:r>
              <a:rPr lang="en-US" sz="2400" dirty="0" err="1" smtClean="0">
                <a:latin typeface="Arial" pitchFamily="34" charset="0"/>
                <a:cs typeface="Arial" pitchFamily="34" charset="0"/>
              </a:rPr>
              <a:t>Bệnh</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bất</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chuyển</a:t>
            </a:r>
            <a:endParaRPr lang="en-US" sz="2400" dirty="0" smtClean="0">
              <a:latin typeface="Arial" pitchFamily="34" charset="0"/>
              <a:cs typeface="Arial" pitchFamily="34" charset="0"/>
            </a:endParaRPr>
          </a:p>
          <a:p>
            <a:pPr marL="742950" lvl="1" indent="-285750">
              <a:spcBef>
                <a:spcPts val="600"/>
              </a:spcBef>
              <a:spcAft>
                <a:spcPts val="600"/>
              </a:spcAft>
              <a:buFontTx/>
              <a:buChar char="-"/>
            </a:pPr>
            <a:r>
              <a:rPr lang="en-US" sz="2400" dirty="0" err="1" smtClean="0">
                <a:latin typeface="Arial" pitchFamily="34" charset="0"/>
                <a:cs typeface="Arial" pitchFamily="34" charset="0"/>
              </a:rPr>
              <a:t>Nhuyễn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xương</a:t>
            </a:r>
            <a:endParaRPr lang="en-US" sz="2400" dirty="0" smtClean="0">
              <a:latin typeface="Arial" pitchFamily="34" charset="0"/>
              <a:cs typeface="Arial" pitchFamily="34" charset="0"/>
            </a:endParaRPr>
          </a:p>
        </p:txBody>
      </p:sp>
    </p:spTree>
    <p:extLst>
      <p:ext uri="{BB962C8B-B14F-4D97-AF65-F5344CB8AC3E}">
        <p14:creationId xmlns:p14="http://schemas.microsoft.com/office/powerpoint/2010/main" val="3713079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152400"/>
            <a:ext cx="4495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Các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rối</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loạn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khác</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220317" y="914400"/>
            <a:ext cx="4427883" cy="2246769"/>
          </a:xfrm>
          <a:prstGeom prst="rect">
            <a:avLst/>
          </a:prstGeom>
          <a:noFill/>
          <a:ln>
            <a:solidFill>
              <a:schemeClr val="tx1"/>
            </a:solidFill>
          </a:ln>
        </p:spPr>
        <p:txBody>
          <a:bodyPr wrap="square" rtlCol="0">
            <a:spAutoFit/>
          </a:bodyPr>
          <a:lstStyle/>
          <a:p>
            <a:pPr>
              <a:spcBef>
                <a:spcPts val="600"/>
              </a:spcBef>
              <a:spcAft>
                <a:spcPts val="600"/>
              </a:spcAft>
            </a:pPr>
            <a:r>
              <a:rPr lang="en-US" sz="2000" b="1" dirty="0" err="1" smtClean="0">
                <a:latin typeface="Arial" pitchFamily="34" charset="0"/>
                <a:cs typeface="Arial" pitchFamily="34" charset="0"/>
              </a:rPr>
              <a:t>Rối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loạn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tiêu</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hóa</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và</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dinh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dưỡng</a:t>
            </a:r>
            <a:r>
              <a:rPr lang="en-US" sz="2000" b="1" dirty="0" smtClean="0">
                <a:latin typeface="Arial" pitchFamily="34" charset="0"/>
                <a:cs typeface="Arial" pitchFamily="34" charset="0"/>
              </a:rPr>
              <a:t>:</a:t>
            </a:r>
          </a:p>
          <a:p>
            <a:pPr>
              <a:spcBef>
                <a:spcPts val="600"/>
              </a:spcBef>
              <a:spcAft>
                <a:spcPts val="600"/>
              </a:spcAft>
            </a:pPr>
            <a:r>
              <a:rPr lang="en-US" sz="2000" dirty="0" err="1" smtClean="0">
                <a:latin typeface="Arial" pitchFamily="34" charset="0"/>
                <a:cs typeface="Arial" pitchFamily="34" charset="0"/>
              </a:rPr>
              <a:t>Hơi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thở</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có</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mùi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khai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vị</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kim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loại</a:t>
            </a:r>
            <a:r>
              <a:rPr lang="en-US" sz="2000" dirty="0" smtClean="0">
                <a:latin typeface="Arial" pitchFamily="34" charset="0"/>
                <a:cs typeface="Arial" pitchFamily="34" charset="0"/>
              </a:rPr>
              <a:t> ở </a:t>
            </a:r>
            <a:r>
              <a:rPr lang="en-US" sz="2000" dirty="0" err="1" smtClean="0">
                <a:latin typeface="Arial" pitchFamily="34" charset="0"/>
                <a:cs typeface="Arial" pitchFamily="34" charset="0"/>
              </a:rPr>
              <a:t>miệng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viêm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loét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đường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tiêu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hóa</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ăn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buồn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nôn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nôn</a:t>
            </a:r>
            <a:r>
              <a:rPr lang="en-US" sz="2000" dirty="0" smtClean="0">
                <a:latin typeface="Arial" pitchFamily="34" charset="0"/>
                <a:cs typeface="Arial" pitchFamily="34" charset="0"/>
              </a:rPr>
              <a:t>.</a:t>
            </a:r>
          </a:p>
          <a:p>
            <a:pPr>
              <a:spcBef>
                <a:spcPts val="600"/>
              </a:spcBef>
              <a:spcAft>
                <a:spcPts val="600"/>
              </a:spcAft>
            </a:pPr>
            <a:r>
              <a:rPr lang="en-US" sz="2000" dirty="0" err="1" smtClean="0">
                <a:latin typeface="Arial" pitchFamily="34" charset="0"/>
                <a:cs typeface="Arial" pitchFamily="34" charset="0"/>
              </a:rPr>
              <a:t>Tiết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chế</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đạm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buồn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nôn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nôn</a:t>
            </a:r>
            <a:r>
              <a:rPr lang="en-US" sz="2000" dirty="0" smtClean="0">
                <a:latin typeface="Arial" pitchFamily="34" charset="0"/>
                <a:cs typeface="Arial" pitchFamily="34" charset="0"/>
              </a:rPr>
              <a:t> -&gt; </a:t>
            </a: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suy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dinh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dưỡng</a:t>
            </a:r>
            <a:endParaRPr lang="en-US" sz="2000" dirty="0" smtClean="0">
              <a:latin typeface="Arial" pitchFamily="34" charset="0"/>
              <a:cs typeface="Arial" pitchFamily="34" charset="0"/>
            </a:endParaRPr>
          </a:p>
        </p:txBody>
      </p:sp>
      <p:sp>
        <p:nvSpPr>
          <p:cNvPr id="6" name="TextBox 5"/>
          <p:cNvSpPr txBox="1"/>
          <p:nvPr/>
        </p:nvSpPr>
        <p:spPr>
          <a:xfrm>
            <a:off x="223560" y="3381613"/>
            <a:ext cx="4424640" cy="3323987"/>
          </a:xfrm>
          <a:prstGeom prst="rect">
            <a:avLst/>
          </a:prstGeom>
          <a:noFill/>
          <a:ln>
            <a:solidFill>
              <a:schemeClr val="tx1"/>
            </a:solidFill>
          </a:ln>
        </p:spPr>
        <p:txBody>
          <a:bodyPr wrap="square" rtlCol="0">
            <a:spAutoFit/>
          </a:bodyPr>
          <a:lstStyle/>
          <a:p>
            <a:pPr>
              <a:spcBef>
                <a:spcPts val="600"/>
              </a:spcBef>
              <a:spcAft>
                <a:spcPts val="600"/>
              </a:spcAft>
            </a:pPr>
            <a:r>
              <a:rPr lang="en-US" sz="2000" b="1" dirty="0" err="1" smtClean="0">
                <a:latin typeface="Arial" pitchFamily="34" charset="0"/>
                <a:cs typeface="Arial" pitchFamily="34" charset="0"/>
              </a:rPr>
              <a:t>Rối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loạn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thần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kinh</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cơ</a:t>
            </a:r>
            <a:r>
              <a:rPr lang="en-US" sz="2000" b="1" dirty="0" smtClean="0">
                <a:latin typeface="Arial" pitchFamily="34" charset="0"/>
                <a:cs typeface="Arial" pitchFamily="34" charset="0"/>
              </a:rPr>
              <a:t>:</a:t>
            </a:r>
          </a:p>
          <a:p>
            <a:pPr marL="285750" indent="-285750">
              <a:spcBef>
                <a:spcPts val="600"/>
              </a:spcBef>
              <a:spcAft>
                <a:spcPts val="600"/>
              </a:spcAft>
              <a:buFontTx/>
              <a:buChar char="-"/>
            </a:pPr>
            <a:r>
              <a:rPr lang="en-US" sz="2000" dirty="0" err="1" smtClean="0">
                <a:latin typeface="Arial" pitchFamily="34" charset="0"/>
                <a:cs typeface="Arial" pitchFamily="34" charset="0"/>
              </a:rPr>
              <a:t>Kém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tập</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trung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trí</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nhớ</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ngủ</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Thần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kinh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kích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thích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vọp</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bẻ</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đau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xoắn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rung </a:t>
            </a:r>
            <a:r>
              <a:rPr lang="en-US" sz="2000" dirty="0" err="1" smtClean="0">
                <a:latin typeface="Arial" pitchFamily="34" charset="0"/>
                <a:cs typeface="Arial" pitchFamily="34" charset="0"/>
              </a:rPr>
              <a:t>vẫy</a:t>
            </a:r>
            <a:r>
              <a:rPr lang="en-US" sz="2000" dirty="0" smtClean="0">
                <a:latin typeface="Arial" pitchFamily="34" charset="0"/>
                <a:cs typeface="Arial" pitchFamily="34" charset="0"/>
              </a:rPr>
              <a:t>, clonus </a:t>
            </a:r>
            <a:r>
              <a:rPr lang="en-US" sz="2000" dirty="0" err="1" smtClean="0">
                <a:latin typeface="Arial" pitchFamily="34" charset="0"/>
                <a:cs typeface="Arial" pitchFamily="34" charset="0"/>
              </a:rPr>
              <a:t>cơ</a:t>
            </a:r>
            <a:r>
              <a:rPr lang="en-US" sz="2000" dirty="0" smtClean="0">
                <a:latin typeface="Arial" pitchFamily="34" charset="0"/>
                <a:cs typeface="Arial" pitchFamily="34" charset="0"/>
              </a:rPr>
              <a:t>, co </a:t>
            </a:r>
            <a:r>
              <a:rPr lang="en-US" sz="2000" dirty="0" err="1" smtClean="0">
                <a:latin typeface="Arial" pitchFamily="34" charset="0"/>
                <a:cs typeface="Arial" pitchFamily="34" charset="0"/>
              </a:rPr>
              <a:t>giật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hôn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mê</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smtClean="0">
                <a:latin typeface="Arial" pitchFamily="34" charset="0"/>
                <a:cs typeface="Arial" pitchFamily="34" charset="0"/>
              </a:rPr>
              <a:t>TK </a:t>
            </a:r>
            <a:r>
              <a:rPr lang="en-US" sz="2000" dirty="0" err="1" smtClean="0">
                <a:latin typeface="Arial" pitchFamily="34" charset="0"/>
                <a:cs typeface="Arial" pitchFamily="34" charset="0"/>
              </a:rPr>
              <a:t>ngoại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biên</a:t>
            </a:r>
            <a:r>
              <a:rPr lang="en-US" sz="2000" dirty="0" smtClean="0">
                <a:latin typeface="Arial" pitchFamily="34" charset="0"/>
                <a:cs typeface="Arial" pitchFamily="34" charset="0"/>
              </a:rPr>
              <a:t>: HC </a:t>
            </a:r>
            <a:r>
              <a:rPr lang="en-US" sz="2000" dirty="0" err="1" smtClean="0">
                <a:latin typeface="Arial" pitchFamily="34" charset="0"/>
                <a:cs typeface="Arial" pitchFamily="34" charset="0"/>
              </a:rPr>
              <a:t>chân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không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yên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tê</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yếu</a:t>
            </a:r>
            <a:r>
              <a:rPr lang="en-US" sz="2000" dirty="0">
                <a:latin typeface="Arial" pitchFamily="34" charset="0"/>
                <a:cs typeface="Arial" pitchFamily="34" charset="0"/>
              </a:rPr>
              <a:t> </a:t>
            </a:r>
            <a:r>
              <a:rPr lang="en-US" sz="2000" dirty="0" smtClean="0">
                <a:latin typeface="Arial" pitchFamily="34" charset="0"/>
                <a:cs typeface="Arial" pitchFamily="34" charset="0"/>
              </a:rPr>
              <a:t>ở chi </a:t>
            </a:r>
            <a:r>
              <a:rPr lang="en-US" sz="2000" dirty="0" err="1" smtClean="0">
                <a:latin typeface="Arial" pitchFamily="34" charset="0"/>
                <a:cs typeface="Arial" pitchFamily="34" charset="0"/>
              </a:rPr>
              <a:t>và</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bàn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chân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cử</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động</a:t>
            </a:r>
            <a:endParaRPr lang="en-US" sz="2000" dirty="0">
              <a:latin typeface="Arial" pitchFamily="34" charset="0"/>
              <a:cs typeface="Arial" pitchFamily="34" charset="0"/>
            </a:endParaRPr>
          </a:p>
        </p:txBody>
      </p:sp>
      <p:sp>
        <p:nvSpPr>
          <p:cNvPr id="7" name="TextBox 6"/>
          <p:cNvSpPr txBox="1"/>
          <p:nvPr/>
        </p:nvSpPr>
        <p:spPr>
          <a:xfrm>
            <a:off x="4724400" y="914400"/>
            <a:ext cx="4005470" cy="2708434"/>
          </a:xfrm>
          <a:prstGeom prst="rect">
            <a:avLst/>
          </a:prstGeom>
          <a:noFill/>
          <a:ln>
            <a:solidFill>
              <a:schemeClr val="tx1"/>
            </a:solidFill>
          </a:ln>
        </p:spPr>
        <p:txBody>
          <a:bodyPr wrap="square" rtlCol="0">
            <a:spAutoFit/>
          </a:bodyPr>
          <a:lstStyle/>
          <a:p>
            <a:pPr>
              <a:spcBef>
                <a:spcPts val="600"/>
              </a:spcBef>
              <a:spcAft>
                <a:spcPts val="600"/>
              </a:spcAft>
            </a:pPr>
            <a:r>
              <a:rPr lang="en-US" sz="2000" b="1" dirty="0" err="1" smtClean="0">
                <a:latin typeface="Arial" pitchFamily="34" charset="0"/>
                <a:cs typeface="Arial" pitchFamily="34" charset="0"/>
              </a:rPr>
              <a:t>Rối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loạn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chuyển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hóa</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và</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nội</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tiết</a:t>
            </a:r>
            <a:r>
              <a:rPr lang="en-US" sz="2000" b="1" dirty="0" smtClean="0">
                <a:latin typeface="Arial" pitchFamily="34" charset="0"/>
                <a:cs typeface="Arial" pitchFamily="34" charset="0"/>
              </a:rPr>
              <a:t>:</a:t>
            </a:r>
          </a:p>
          <a:p>
            <a:pPr marL="285750" indent="-285750">
              <a:spcBef>
                <a:spcPts val="600"/>
              </a:spcBef>
              <a:spcAft>
                <a:spcPts val="600"/>
              </a:spcAft>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thải</a:t>
            </a:r>
            <a:r>
              <a:rPr lang="en-US" sz="2000" dirty="0" smtClean="0">
                <a:latin typeface="Arial" pitchFamily="34" charset="0"/>
                <a:cs typeface="Arial" pitchFamily="34" charset="0"/>
              </a:rPr>
              <a:t> insulin</a:t>
            </a:r>
          </a:p>
          <a:p>
            <a:pPr marL="285750" indent="-285750">
              <a:spcBef>
                <a:spcPts val="600"/>
              </a:spcBef>
              <a:spcAft>
                <a:spcPts val="600"/>
              </a:spcAft>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estrogen </a:t>
            </a:r>
            <a:r>
              <a:rPr lang="en-US" sz="2000" dirty="0" err="1" smtClean="0">
                <a:latin typeface="Arial" pitchFamily="34" charset="0"/>
                <a:cs typeface="Arial" pitchFamily="34" charset="0"/>
              </a:rPr>
              <a:t>gây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kinh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nguyệt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khả</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năng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thụ</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thai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dể</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sảy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thai.</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Giảm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testosteron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gây</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rối</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loạn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tình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dục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thiểu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sản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tinh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trùng</a:t>
            </a:r>
            <a:endParaRPr lang="en-US" sz="2000" dirty="0">
              <a:latin typeface="Arial" pitchFamily="34" charset="0"/>
              <a:cs typeface="Arial" pitchFamily="34" charset="0"/>
            </a:endParaRPr>
          </a:p>
        </p:txBody>
      </p:sp>
      <p:sp>
        <p:nvSpPr>
          <p:cNvPr id="8" name="TextBox 7"/>
          <p:cNvSpPr txBox="1"/>
          <p:nvPr/>
        </p:nvSpPr>
        <p:spPr>
          <a:xfrm>
            <a:off x="4724400" y="3657600"/>
            <a:ext cx="4005470" cy="3016210"/>
          </a:xfrm>
          <a:prstGeom prst="rect">
            <a:avLst/>
          </a:prstGeom>
          <a:noFill/>
          <a:ln>
            <a:solidFill>
              <a:schemeClr val="tx1"/>
            </a:solidFill>
          </a:ln>
        </p:spPr>
        <p:txBody>
          <a:bodyPr wrap="square" rtlCol="0">
            <a:spAutoFit/>
          </a:bodyPr>
          <a:lstStyle/>
          <a:p>
            <a:pPr>
              <a:spcBef>
                <a:spcPts val="600"/>
              </a:spcBef>
              <a:spcAft>
                <a:spcPts val="600"/>
              </a:spcAft>
            </a:pPr>
            <a:r>
              <a:rPr lang="en-US" sz="2000" b="1" dirty="0" err="1" smtClean="0">
                <a:latin typeface="Arial" pitchFamily="34" charset="0"/>
                <a:cs typeface="Arial" pitchFamily="34" charset="0"/>
              </a:rPr>
              <a:t>Tổn</a:t>
            </a:r>
            <a:r>
              <a:rPr lang="en-US" sz="2000" b="1" dirty="0" smtClean="0">
                <a:latin typeface="Arial" pitchFamily="34" charset="0"/>
                <a:cs typeface="Arial" pitchFamily="34" charset="0"/>
              </a:rPr>
              <a:t> </a:t>
            </a:r>
            <a:r>
              <a:rPr lang="en-US" sz="2000" b="1" dirty="0" err="1" smtClean="0">
                <a:latin typeface="Arial" pitchFamily="34" charset="0"/>
                <a:cs typeface="Arial" pitchFamily="34" charset="0"/>
              </a:rPr>
              <a:t>thương</a:t>
            </a:r>
            <a:r>
              <a:rPr lang="en-US" sz="2000" b="1" dirty="0" smtClean="0">
                <a:latin typeface="Arial" pitchFamily="34" charset="0"/>
                <a:cs typeface="Arial" pitchFamily="34" charset="0"/>
              </a:rPr>
              <a:t> da:</a:t>
            </a:r>
          </a:p>
          <a:p>
            <a:pPr marL="285750" indent="-285750">
              <a:spcBef>
                <a:spcPts val="600"/>
              </a:spcBef>
              <a:spcAft>
                <a:spcPts val="600"/>
              </a:spcAft>
              <a:buFontTx/>
              <a:buChar char="-"/>
            </a:pPr>
            <a:r>
              <a:rPr lang="en-US" sz="2000" dirty="0" smtClean="0">
                <a:latin typeface="Arial" pitchFamily="34" charset="0"/>
                <a:cs typeface="Arial" pitchFamily="34" charset="0"/>
              </a:rPr>
              <a:t>Da </a:t>
            </a:r>
            <a:r>
              <a:rPr lang="en-US" sz="2000" dirty="0" err="1" smtClean="0">
                <a:latin typeface="Arial" pitchFamily="34" charset="0"/>
                <a:cs typeface="Arial" pitchFamily="34" charset="0"/>
              </a:rPr>
              <a:t>vàng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xanh</a:t>
            </a:r>
            <a:r>
              <a:rPr lang="en-US" sz="2000" dirty="0" smtClean="0">
                <a:latin typeface="Arial" pitchFamily="34" charset="0"/>
                <a:cs typeface="Arial" pitchFamily="34" charset="0"/>
              </a:rPr>
              <a:t> do </a:t>
            </a:r>
            <a:r>
              <a:rPr lang="en-US" sz="2000" dirty="0" err="1" smtClean="0">
                <a:latin typeface="Arial" pitchFamily="34" charset="0"/>
                <a:cs typeface="Arial" pitchFamily="34" charset="0"/>
              </a:rPr>
              <a:t>thiếu</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máu</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Xuất</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huyết</a:t>
            </a:r>
            <a:r>
              <a:rPr lang="en-US" sz="2000" dirty="0" smtClean="0">
                <a:latin typeface="Arial" pitchFamily="34" charset="0"/>
                <a:cs typeface="Arial" pitchFamily="34" charset="0"/>
              </a:rPr>
              <a:t> da </a:t>
            </a:r>
            <a:r>
              <a:rPr lang="en-US" sz="2000" dirty="0" err="1" smtClean="0">
                <a:latin typeface="Arial" pitchFamily="34" charset="0"/>
                <a:cs typeface="Arial" pitchFamily="34" charset="0"/>
              </a:rPr>
              <a:t>niêm</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mảng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bầm</a:t>
            </a:r>
            <a:r>
              <a:rPr lang="en-US" sz="2000" dirty="0" smtClean="0">
                <a:latin typeface="Arial" pitchFamily="34" charset="0"/>
                <a:cs typeface="Arial" pitchFamily="34" charset="0"/>
              </a:rPr>
              <a:t> do RLĐM</a:t>
            </a:r>
          </a:p>
          <a:p>
            <a:pPr marL="285750" indent="-285750">
              <a:spcBef>
                <a:spcPts val="600"/>
              </a:spcBef>
              <a:spcAft>
                <a:spcPts val="600"/>
              </a:spcAft>
              <a:buFontTx/>
              <a:buChar char="-"/>
            </a:pPr>
            <a:r>
              <a:rPr lang="en-US" sz="2000" dirty="0" err="1" smtClean="0">
                <a:latin typeface="Arial" pitchFamily="34" charset="0"/>
                <a:cs typeface="Arial" pitchFamily="34" charset="0"/>
              </a:rPr>
              <a:t>Tăng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sắc</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tố</a:t>
            </a:r>
            <a:r>
              <a:rPr lang="en-US" sz="2000" dirty="0" smtClean="0">
                <a:latin typeface="Arial" pitchFamily="34" charset="0"/>
                <a:cs typeface="Arial" pitchFamily="34" charset="0"/>
              </a:rPr>
              <a:t> da do </a:t>
            </a:r>
            <a:r>
              <a:rPr lang="en-US" sz="2000" dirty="0" err="1" smtClean="0">
                <a:latin typeface="Arial" pitchFamily="34" charset="0"/>
                <a:cs typeface="Arial" pitchFamily="34" charset="0"/>
              </a:rPr>
              <a:t>lắng</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đọng</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Ngứa</a:t>
            </a:r>
            <a:endParaRPr lang="en-US" sz="2000" dirty="0" smtClean="0">
              <a:latin typeface="Arial" pitchFamily="34" charset="0"/>
              <a:cs typeface="Arial" pitchFamily="34" charset="0"/>
            </a:endParaRPr>
          </a:p>
          <a:p>
            <a:pPr marL="285750" indent="-285750">
              <a:spcBef>
                <a:spcPts val="600"/>
              </a:spcBef>
              <a:spcAft>
                <a:spcPts val="600"/>
              </a:spcAft>
              <a:buFontTx/>
              <a:buChar char="-"/>
            </a:pPr>
            <a:r>
              <a:rPr lang="en-US" sz="2000" dirty="0" err="1" smtClean="0">
                <a:latin typeface="Arial" pitchFamily="34" charset="0"/>
                <a:cs typeface="Arial" pitchFamily="34" charset="0"/>
              </a:rPr>
              <a:t>Bệnh</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xơ</a:t>
            </a:r>
            <a:r>
              <a:rPr lang="en-US" sz="2000" dirty="0" smtClean="0">
                <a:latin typeface="Arial" pitchFamily="34" charset="0"/>
                <a:cs typeface="Arial" pitchFamily="34" charset="0"/>
              </a:rPr>
              <a:t> da </a:t>
            </a:r>
            <a:r>
              <a:rPr lang="en-US" sz="2000" dirty="0" err="1" smtClean="0">
                <a:latin typeface="Arial" pitchFamily="34" charset="0"/>
                <a:cs typeface="Arial" pitchFamily="34" charset="0"/>
              </a:rPr>
              <a:t>tiến</a:t>
            </a:r>
            <a:r>
              <a:rPr lang="en-US" sz="2000" dirty="0" smtClean="0">
                <a:latin typeface="Arial" pitchFamily="34" charset="0"/>
                <a:cs typeface="Arial" pitchFamily="34" charset="0"/>
              </a:rPr>
              <a:t> </a:t>
            </a:r>
            <a:r>
              <a:rPr lang="en-US" sz="2000" dirty="0" err="1" smtClean="0">
                <a:latin typeface="Arial" pitchFamily="34" charset="0"/>
                <a:cs typeface="Arial" pitchFamily="34" charset="0"/>
              </a:rPr>
              <a:t>triển</a:t>
            </a:r>
            <a:endParaRPr lang="en-US" sz="2000" dirty="0">
              <a:latin typeface="Arial" pitchFamily="34" charset="0"/>
              <a:cs typeface="Arial" pitchFamily="34" charset="0"/>
            </a:endParaRPr>
          </a:p>
        </p:txBody>
      </p:sp>
    </p:spTree>
    <p:extLst>
      <p:ext uri="{BB962C8B-B14F-4D97-AF65-F5344CB8AC3E}">
        <p14:creationId xmlns:p14="http://schemas.microsoft.com/office/powerpoint/2010/main" val="3688590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295401"/>
            <a:ext cx="6096000"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5600" y="4261140"/>
            <a:ext cx="1171575"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57200" y="228600"/>
            <a:ext cx="65532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Suy</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cấp</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suy</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
        <p:nvSpPr>
          <p:cNvPr id="7" name="TextBox 6"/>
          <p:cNvSpPr txBox="1"/>
          <p:nvPr/>
        </p:nvSpPr>
        <p:spPr>
          <a:xfrm>
            <a:off x="990600" y="5172670"/>
            <a:ext cx="7086600" cy="1200329"/>
          </a:xfrm>
          <a:prstGeom prst="rect">
            <a:avLst/>
          </a:prstGeom>
          <a:noFill/>
        </p:spPr>
        <p:txBody>
          <a:bodyPr wrap="square" rtlCol="0">
            <a:spAutoFit/>
          </a:bodyPr>
          <a:lstStyle/>
          <a:p>
            <a:r>
              <a:rPr lang="en-US" sz="2400" dirty="0" err="1" smtClean="0">
                <a:latin typeface="Arial" pitchFamily="34" charset="0"/>
                <a:cs typeface="Arial" pitchFamily="34" charset="0"/>
              </a:rPr>
              <a:t>Cần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tâm</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soát</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và</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chẩn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đoán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các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yếu</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tố</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ngay</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trước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mỗi</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trường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hợp</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tăng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creatinine</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trên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bệnh</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nhân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bệnh</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thận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mạn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hoặc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trước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mọi</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bn</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btm</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nhập</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viện</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2594265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90600" y="1981200"/>
            <a:ext cx="7467600" cy="4038600"/>
          </a:xfrm>
        </p:spPr>
        <p:txBody>
          <a:bodyPr/>
          <a:lstStyle/>
          <a:p>
            <a:pPr>
              <a:spcAft>
                <a:spcPts val="600"/>
              </a:spcAft>
              <a:buFontTx/>
              <a:buChar char="-"/>
            </a:pPr>
            <a:r>
              <a:rPr lang="en-US" dirty="0" err="1">
                <a:latin typeface="Arial" pitchFamily="34" charset="0"/>
                <a:cs typeface="Arial" pitchFamily="34" charset="0"/>
              </a:rPr>
              <a:t>G</a:t>
            </a:r>
            <a:r>
              <a:rPr lang="en-US" dirty="0" err="1" smtClean="0">
                <a:latin typeface="Arial" pitchFamily="34" charset="0"/>
                <a:cs typeface="Arial" pitchFamily="34" charset="0"/>
              </a:rPr>
              <a:t>iảm</a:t>
            </a:r>
            <a:r>
              <a:rPr lang="en-US" dirty="0" smtClean="0">
                <a:latin typeface="Arial" pitchFamily="34" charset="0"/>
                <a:cs typeface="Arial" pitchFamily="34" charset="0"/>
              </a:rPr>
              <a:t> </a:t>
            </a:r>
            <a:r>
              <a:rPr lang="en-US" dirty="0" err="1" smtClean="0">
                <a:latin typeface="Arial" pitchFamily="34" charset="0"/>
                <a:cs typeface="Arial" pitchFamily="34" charset="0"/>
              </a:rPr>
              <a:t>thể</a:t>
            </a:r>
            <a:r>
              <a:rPr lang="en-US" dirty="0" smtClean="0">
                <a:latin typeface="Arial" pitchFamily="34" charset="0"/>
                <a:cs typeface="Arial" pitchFamily="34" charset="0"/>
              </a:rPr>
              <a:t> </a:t>
            </a:r>
            <a:r>
              <a:rPr lang="en-US" dirty="0" err="1" smtClean="0">
                <a:latin typeface="Arial" pitchFamily="34" charset="0"/>
                <a:cs typeface="Arial" pitchFamily="34" charset="0"/>
              </a:rPr>
              <a:t>tích</a:t>
            </a:r>
            <a:r>
              <a:rPr lang="en-US" dirty="0" smtClean="0">
                <a:latin typeface="Arial" pitchFamily="34" charset="0"/>
                <a:cs typeface="Arial" pitchFamily="34" charset="0"/>
              </a:rPr>
              <a:t> </a:t>
            </a:r>
            <a:r>
              <a:rPr lang="en-US" dirty="0" err="1" smtClean="0">
                <a:latin typeface="Arial" pitchFamily="34" charset="0"/>
                <a:cs typeface="Arial" pitchFamily="34" charset="0"/>
              </a:rPr>
              <a:t>máu</a:t>
            </a:r>
            <a:r>
              <a:rPr lang="en-US" dirty="0" smtClean="0">
                <a:latin typeface="Arial" pitchFamily="34" charset="0"/>
                <a:cs typeface="Arial" pitchFamily="34" charset="0"/>
              </a:rPr>
              <a:t> </a:t>
            </a:r>
            <a:r>
              <a:rPr lang="en-US" dirty="0" err="1" smtClean="0">
                <a:latin typeface="Arial" pitchFamily="34" charset="0"/>
                <a:cs typeface="Arial" pitchFamily="34" charset="0"/>
              </a:rPr>
              <a:t>lưu</a:t>
            </a:r>
            <a:r>
              <a:rPr lang="en-US" dirty="0" smtClean="0">
                <a:latin typeface="Arial" pitchFamily="34" charset="0"/>
                <a:cs typeface="Arial" pitchFamily="34" charset="0"/>
              </a:rPr>
              <a:t> </a:t>
            </a:r>
            <a:r>
              <a:rPr lang="en-US" dirty="0" err="1" smtClean="0">
                <a:latin typeface="Arial" pitchFamily="34" charset="0"/>
                <a:cs typeface="Arial" pitchFamily="34" charset="0"/>
              </a:rPr>
              <a:t>thông</a:t>
            </a:r>
            <a:r>
              <a:rPr lang="en-US" dirty="0" smtClean="0">
                <a:latin typeface="Arial" pitchFamily="34" charset="0"/>
                <a:cs typeface="Arial" pitchFamily="34" charset="0"/>
              </a:rPr>
              <a:t>: </a:t>
            </a:r>
            <a:r>
              <a:rPr lang="en-US" dirty="0" err="1" smtClean="0">
                <a:latin typeface="Arial" pitchFamily="34" charset="0"/>
                <a:cs typeface="Arial" pitchFamily="34" charset="0"/>
              </a:rPr>
              <a:t>mất</a:t>
            </a:r>
            <a:r>
              <a:rPr lang="en-US" dirty="0" smtClean="0">
                <a:latin typeface="Arial" pitchFamily="34" charset="0"/>
                <a:cs typeface="Arial" pitchFamily="34" charset="0"/>
              </a:rPr>
              <a:t> </a:t>
            </a:r>
            <a:r>
              <a:rPr lang="en-US" dirty="0" err="1" smtClean="0">
                <a:latin typeface="Arial" pitchFamily="34" charset="0"/>
                <a:cs typeface="Arial" pitchFamily="34" charset="0"/>
              </a:rPr>
              <a:t>dịch</a:t>
            </a:r>
            <a:r>
              <a:rPr lang="en-US" dirty="0" smtClean="0">
                <a:latin typeface="Arial" pitchFamily="34" charset="0"/>
                <a:cs typeface="Arial" pitchFamily="34" charset="0"/>
              </a:rPr>
              <a:t>, </a:t>
            </a:r>
            <a:r>
              <a:rPr lang="en-US" dirty="0" err="1" smtClean="0">
                <a:latin typeface="Arial" pitchFamily="34" charset="0"/>
                <a:cs typeface="Arial" pitchFamily="34" charset="0"/>
              </a:rPr>
              <a:t>mất</a:t>
            </a:r>
            <a:r>
              <a:rPr lang="en-US" dirty="0" smtClean="0">
                <a:latin typeface="Arial" pitchFamily="34" charset="0"/>
                <a:cs typeface="Arial" pitchFamily="34" charset="0"/>
              </a:rPr>
              <a:t> </a:t>
            </a:r>
            <a:r>
              <a:rPr lang="en-US" dirty="0" err="1" smtClean="0">
                <a:latin typeface="Arial" pitchFamily="34" charset="0"/>
                <a:cs typeface="Arial" pitchFamily="34" charset="0"/>
              </a:rPr>
              <a:t>máu</a:t>
            </a:r>
            <a:r>
              <a:rPr lang="en-US" dirty="0" smtClean="0">
                <a:latin typeface="Arial" pitchFamily="34" charset="0"/>
                <a:cs typeface="Arial" pitchFamily="34" charset="0"/>
              </a:rPr>
              <a:t>, </a:t>
            </a:r>
            <a:r>
              <a:rPr lang="en-US" dirty="0" err="1" smtClean="0">
                <a:latin typeface="Arial" pitchFamily="34" charset="0"/>
                <a:cs typeface="Arial" pitchFamily="34" charset="0"/>
              </a:rPr>
              <a:t>mất</a:t>
            </a:r>
            <a:r>
              <a:rPr lang="en-US" dirty="0" smtClean="0">
                <a:latin typeface="Arial" pitchFamily="34" charset="0"/>
                <a:cs typeface="Arial" pitchFamily="34" charset="0"/>
              </a:rPr>
              <a:t> </a:t>
            </a:r>
            <a:r>
              <a:rPr lang="en-US" dirty="0" err="1" smtClean="0">
                <a:latin typeface="Arial" pitchFamily="34" charset="0"/>
                <a:cs typeface="Arial" pitchFamily="34" charset="0"/>
              </a:rPr>
              <a:t>huyết</a:t>
            </a:r>
            <a:r>
              <a:rPr lang="en-US" dirty="0" smtClean="0">
                <a:latin typeface="Arial" pitchFamily="34" charset="0"/>
                <a:cs typeface="Arial" pitchFamily="34" charset="0"/>
              </a:rPr>
              <a:t> </a:t>
            </a:r>
            <a:r>
              <a:rPr lang="en-US" dirty="0" err="1" smtClean="0">
                <a:latin typeface="Arial" pitchFamily="34" charset="0"/>
                <a:cs typeface="Arial" pitchFamily="34" charset="0"/>
              </a:rPr>
              <a:t>tương</a:t>
            </a:r>
            <a:r>
              <a:rPr lang="en-US" dirty="0" smtClean="0">
                <a:latin typeface="Arial" pitchFamily="34" charset="0"/>
                <a:cs typeface="Arial" pitchFamily="34" charset="0"/>
              </a:rPr>
              <a:t>, </a:t>
            </a:r>
            <a:r>
              <a:rPr lang="en-US" dirty="0" err="1" smtClean="0">
                <a:latin typeface="Arial" pitchFamily="34" charset="0"/>
                <a:cs typeface="Arial" pitchFamily="34" charset="0"/>
              </a:rPr>
              <a:t>suy</a:t>
            </a:r>
            <a:r>
              <a:rPr lang="en-US" dirty="0" smtClean="0">
                <a:latin typeface="Arial" pitchFamily="34" charset="0"/>
                <a:cs typeface="Arial" pitchFamily="34" charset="0"/>
              </a:rPr>
              <a:t> </a:t>
            </a:r>
            <a:r>
              <a:rPr lang="en-US" dirty="0" err="1" smtClean="0">
                <a:latin typeface="Arial" pitchFamily="34" charset="0"/>
                <a:cs typeface="Arial" pitchFamily="34" charset="0"/>
              </a:rPr>
              <a:t>tim</a:t>
            </a:r>
            <a:r>
              <a:rPr lang="en-US" dirty="0" smtClean="0">
                <a:latin typeface="Arial" pitchFamily="34" charset="0"/>
                <a:cs typeface="Arial" pitchFamily="34" charset="0"/>
              </a:rPr>
              <a:t> sung </a:t>
            </a:r>
            <a:r>
              <a:rPr lang="en-US" dirty="0" err="1" smtClean="0">
                <a:latin typeface="Arial" pitchFamily="34" charset="0"/>
                <a:cs typeface="Arial" pitchFamily="34" charset="0"/>
              </a:rPr>
              <a:t>huyết</a:t>
            </a:r>
            <a:endParaRPr lang="en-US" dirty="0" smtClean="0">
              <a:latin typeface="Arial" pitchFamily="34" charset="0"/>
              <a:cs typeface="Arial" pitchFamily="34" charset="0"/>
            </a:endParaRPr>
          </a:p>
          <a:p>
            <a:pPr>
              <a:spcAft>
                <a:spcPts val="600"/>
              </a:spcAft>
              <a:buFontTx/>
              <a:buChar char="-"/>
            </a:pPr>
            <a:r>
              <a:rPr lang="en-US" dirty="0" err="1" smtClean="0">
                <a:latin typeface="Arial" pitchFamily="34" charset="0"/>
                <a:cs typeface="Arial" pitchFamily="34" charset="0"/>
              </a:rPr>
              <a:t>Thay</a:t>
            </a:r>
            <a:r>
              <a:rPr lang="en-US" dirty="0" smtClean="0">
                <a:latin typeface="Arial" pitchFamily="34" charset="0"/>
                <a:cs typeface="Arial" pitchFamily="34" charset="0"/>
              </a:rPr>
              <a:t> </a:t>
            </a:r>
            <a:r>
              <a:rPr lang="en-US" dirty="0" err="1" smtClean="0">
                <a:latin typeface="Arial" pitchFamily="34" charset="0"/>
                <a:cs typeface="Arial" pitchFamily="34" charset="0"/>
              </a:rPr>
              <a:t>đổi</a:t>
            </a:r>
            <a:r>
              <a:rPr lang="en-US" dirty="0" smtClean="0">
                <a:latin typeface="Arial" pitchFamily="34" charset="0"/>
                <a:cs typeface="Arial" pitchFamily="34" charset="0"/>
              </a:rPr>
              <a:t> </a:t>
            </a:r>
            <a:r>
              <a:rPr lang="en-US" dirty="0" err="1" smtClean="0">
                <a:latin typeface="Arial" pitchFamily="34" charset="0"/>
                <a:cs typeface="Arial" pitchFamily="34" charset="0"/>
              </a:rPr>
              <a:t>huyết</a:t>
            </a:r>
            <a:r>
              <a:rPr lang="en-US" dirty="0" smtClean="0">
                <a:latin typeface="Arial" pitchFamily="34" charset="0"/>
                <a:cs typeface="Arial" pitchFamily="34" charset="0"/>
              </a:rPr>
              <a:t> </a:t>
            </a:r>
            <a:r>
              <a:rPr lang="en-US" dirty="0" err="1" smtClean="0">
                <a:latin typeface="Arial" pitchFamily="34" charset="0"/>
                <a:cs typeface="Arial" pitchFamily="34" charset="0"/>
              </a:rPr>
              <a:t>áp</a:t>
            </a:r>
            <a:r>
              <a:rPr lang="en-US" dirty="0" smtClean="0">
                <a:latin typeface="Arial" pitchFamily="34" charset="0"/>
                <a:cs typeface="Arial" pitchFamily="34" charset="0"/>
              </a:rPr>
              <a:t>: </a:t>
            </a:r>
            <a:r>
              <a:rPr lang="en-US" dirty="0" err="1" smtClean="0">
                <a:latin typeface="Arial" pitchFamily="34" charset="0"/>
                <a:cs typeface="Arial" pitchFamily="34" charset="0"/>
              </a:rPr>
              <a:t>tăng</a:t>
            </a:r>
            <a:r>
              <a:rPr lang="en-US" dirty="0" smtClean="0">
                <a:latin typeface="Arial" pitchFamily="34" charset="0"/>
                <a:cs typeface="Arial" pitchFamily="34" charset="0"/>
              </a:rPr>
              <a:t>/ </a:t>
            </a:r>
            <a:r>
              <a:rPr lang="en-US" dirty="0" err="1" smtClean="0">
                <a:latin typeface="Arial" pitchFamily="34" charset="0"/>
                <a:cs typeface="Arial" pitchFamily="34" charset="0"/>
              </a:rPr>
              <a:t>hạ</a:t>
            </a:r>
            <a:r>
              <a:rPr lang="en-US" dirty="0" smtClean="0">
                <a:latin typeface="Arial" pitchFamily="34" charset="0"/>
                <a:cs typeface="Arial" pitchFamily="34" charset="0"/>
              </a:rPr>
              <a:t> </a:t>
            </a:r>
            <a:r>
              <a:rPr lang="en-US" dirty="0" err="1" smtClean="0">
                <a:latin typeface="Arial" pitchFamily="34" charset="0"/>
                <a:cs typeface="Arial" pitchFamily="34" charset="0"/>
              </a:rPr>
              <a:t>huyết</a:t>
            </a:r>
            <a:r>
              <a:rPr lang="en-US" dirty="0" smtClean="0">
                <a:latin typeface="Arial" pitchFamily="34" charset="0"/>
                <a:cs typeface="Arial" pitchFamily="34" charset="0"/>
              </a:rPr>
              <a:t> </a:t>
            </a:r>
            <a:r>
              <a:rPr lang="en-US" dirty="0" err="1" smtClean="0">
                <a:latin typeface="Arial" pitchFamily="34" charset="0"/>
                <a:cs typeface="Arial" pitchFamily="34" charset="0"/>
              </a:rPr>
              <a:t>áp</a:t>
            </a:r>
            <a:endParaRPr lang="en-US" dirty="0" smtClean="0">
              <a:latin typeface="Arial" pitchFamily="34" charset="0"/>
              <a:cs typeface="Arial" pitchFamily="34" charset="0"/>
            </a:endParaRPr>
          </a:p>
          <a:p>
            <a:pPr>
              <a:spcAft>
                <a:spcPts val="600"/>
              </a:spcAft>
              <a:buFontTx/>
              <a:buChar char="-"/>
            </a:pPr>
            <a:r>
              <a:rPr lang="en-US" dirty="0" err="1" smtClean="0">
                <a:latin typeface="Arial" pitchFamily="34" charset="0"/>
                <a:cs typeface="Arial" pitchFamily="34" charset="0"/>
              </a:rPr>
              <a:t>Nhiễm</a:t>
            </a:r>
            <a:r>
              <a:rPr lang="en-US" dirty="0" smtClean="0">
                <a:latin typeface="Arial" pitchFamily="34" charset="0"/>
                <a:cs typeface="Arial" pitchFamily="34" charset="0"/>
              </a:rPr>
              <a:t> </a:t>
            </a:r>
            <a:r>
              <a:rPr lang="en-US" dirty="0" err="1" smtClean="0">
                <a:latin typeface="Arial" pitchFamily="34" charset="0"/>
                <a:cs typeface="Arial" pitchFamily="34" charset="0"/>
              </a:rPr>
              <a:t>trùng</a:t>
            </a:r>
            <a:endParaRPr lang="en-US" dirty="0" smtClean="0">
              <a:latin typeface="Arial" pitchFamily="34" charset="0"/>
              <a:cs typeface="Arial" pitchFamily="34" charset="0"/>
            </a:endParaRPr>
          </a:p>
          <a:p>
            <a:pPr>
              <a:spcAft>
                <a:spcPts val="600"/>
              </a:spcAft>
              <a:buFontTx/>
              <a:buChar char="-"/>
            </a:pPr>
            <a:r>
              <a:rPr lang="en-US" dirty="0" err="1" smtClean="0">
                <a:latin typeface="Arial" pitchFamily="34" charset="0"/>
                <a:cs typeface="Arial" pitchFamily="34" charset="0"/>
              </a:rPr>
              <a:t>Tắc</a:t>
            </a:r>
            <a:r>
              <a:rPr lang="en-US" dirty="0" smtClean="0">
                <a:latin typeface="Arial" pitchFamily="34" charset="0"/>
                <a:cs typeface="Arial" pitchFamily="34" charset="0"/>
              </a:rPr>
              <a:t> </a:t>
            </a:r>
            <a:r>
              <a:rPr lang="en-US" dirty="0" err="1" smtClean="0">
                <a:latin typeface="Arial" pitchFamily="34" charset="0"/>
                <a:cs typeface="Arial" pitchFamily="34" charset="0"/>
              </a:rPr>
              <a:t>nghẽn</a:t>
            </a:r>
            <a:r>
              <a:rPr lang="en-US" dirty="0" smtClean="0">
                <a:latin typeface="Arial" pitchFamily="34" charset="0"/>
                <a:cs typeface="Arial" pitchFamily="34" charset="0"/>
              </a:rPr>
              <a:t> </a:t>
            </a:r>
            <a:r>
              <a:rPr lang="en-US" dirty="0" err="1" smtClean="0">
                <a:latin typeface="Arial" pitchFamily="34" charset="0"/>
                <a:cs typeface="Arial" pitchFamily="34" charset="0"/>
              </a:rPr>
              <a:t>đường</a:t>
            </a:r>
            <a:r>
              <a:rPr lang="en-US" dirty="0" smtClean="0">
                <a:latin typeface="Arial" pitchFamily="34" charset="0"/>
                <a:cs typeface="Arial" pitchFamily="34" charset="0"/>
              </a:rPr>
              <a:t> </a:t>
            </a:r>
            <a:r>
              <a:rPr lang="en-US" dirty="0" err="1" smtClean="0">
                <a:latin typeface="Arial" pitchFamily="34" charset="0"/>
                <a:cs typeface="Arial" pitchFamily="34" charset="0"/>
              </a:rPr>
              <a:t>tiểu</a:t>
            </a:r>
            <a:endParaRPr lang="en-US" dirty="0" smtClean="0">
              <a:latin typeface="Arial" pitchFamily="34" charset="0"/>
              <a:cs typeface="Arial" pitchFamily="34" charset="0"/>
            </a:endParaRPr>
          </a:p>
          <a:p>
            <a:pPr>
              <a:spcAft>
                <a:spcPts val="600"/>
              </a:spcAft>
              <a:buFontTx/>
              <a:buChar char="-"/>
            </a:pPr>
            <a:r>
              <a:rPr lang="en-US" dirty="0" err="1" smtClean="0">
                <a:latin typeface="Arial" pitchFamily="34" charset="0"/>
                <a:cs typeface="Arial" pitchFamily="34" charset="0"/>
              </a:rPr>
              <a:t>Dùng</a:t>
            </a:r>
            <a:r>
              <a:rPr lang="en-US" dirty="0" smtClean="0">
                <a:latin typeface="Arial" pitchFamily="34" charset="0"/>
                <a:cs typeface="Arial" pitchFamily="34" charset="0"/>
              </a:rPr>
              <a:t> </a:t>
            </a:r>
            <a:r>
              <a:rPr lang="en-US" dirty="0" err="1" smtClean="0">
                <a:latin typeface="Arial" pitchFamily="34" charset="0"/>
                <a:cs typeface="Arial" pitchFamily="34" charset="0"/>
              </a:rPr>
              <a:t>thuốc</a:t>
            </a:r>
            <a:r>
              <a:rPr lang="en-US" dirty="0" smtClean="0">
                <a:latin typeface="Arial" pitchFamily="34" charset="0"/>
                <a:cs typeface="Arial" pitchFamily="34" charset="0"/>
              </a:rPr>
              <a:t> </a:t>
            </a:r>
            <a:r>
              <a:rPr lang="en-US" dirty="0" err="1" smtClean="0">
                <a:latin typeface="Arial" pitchFamily="34" charset="0"/>
                <a:cs typeface="Arial" pitchFamily="34" charset="0"/>
              </a:rPr>
              <a:t>độc</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kháng</a:t>
            </a:r>
            <a:r>
              <a:rPr lang="en-US" dirty="0" smtClean="0">
                <a:latin typeface="Arial" pitchFamily="34" charset="0"/>
                <a:cs typeface="Arial" pitchFamily="34" charset="0"/>
              </a:rPr>
              <a:t> </a:t>
            </a:r>
            <a:r>
              <a:rPr lang="en-US" dirty="0" err="1" smtClean="0">
                <a:latin typeface="Arial" pitchFamily="34" charset="0"/>
                <a:cs typeface="Arial" pitchFamily="34" charset="0"/>
              </a:rPr>
              <a:t>sinh</a:t>
            </a:r>
            <a:r>
              <a:rPr lang="en-US" dirty="0" smtClean="0">
                <a:latin typeface="Arial" pitchFamily="34" charset="0"/>
                <a:cs typeface="Arial" pitchFamily="34" charset="0"/>
              </a:rPr>
              <a:t>, NSAIDs, </a:t>
            </a:r>
            <a:r>
              <a:rPr lang="en-US" dirty="0" err="1" smtClean="0">
                <a:latin typeface="Arial" pitchFamily="34" charset="0"/>
                <a:cs typeface="Arial" pitchFamily="34" charset="0"/>
              </a:rPr>
              <a:t>cản</a:t>
            </a:r>
            <a:r>
              <a:rPr lang="en-US" dirty="0" smtClean="0">
                <a:latin typeface="Arial" pitchFamily="34" charset="0"/>
                <a:cs typeface="Arial" pitchFamily="34" charset="0"/>
              </a:rPr>
              <a:t> </a:t>
            </a:r>
            <a:r>
              <a:rPr lang="en-US" dirty="0" err="1" smtClean="0">
                <a:latin typeface="Arial" pitchFamily="34" charset="0"/>
                <a:cs typeface="Arial" pitchFamily="34" charset="0"/>
              </a:rPr>
              <a:t>quang</a:t>
            </a:r>
            <a:endParaRPr lang="en-US" dirty="0" smtClean="0">
              <a:latin typeface="Arial" pitchFamily="34" charset="0"/>
              <a:cs typeface="Arial" pitchFamily="34" charset="0"/>
            </a:endParaRPr>
          </a:p>
          <a:p>
            <a:pPr>
              <a:spcAft>
                <a:spcPts val="600"/>
              </a:spcAft>
              <a:buFontTx/>
              <a:buChar char="-"/>
            </a:pPr>
            <a:r>
              <a:rPr lang="en-US" dirty="0" err="1" smtClean="0">
                <a:latin typeface="Arial" pitchFamily="34" charset="0"/>
                <a:cs typeface="Arial" pitchFamily="34" charset="0"/>
              </a:rPr>
              <a:t>Biến</a:t>
            </a:r>
            <a:r>
              <a:rPr lang="en-US" dirty="0" smtClean="0">
                <a:latin typeface="Arial" pitchFamily="34" charset="0"/>
                <a:cs typeface="Arial" pitchFamily="34" charset="0"/>
              </a:rPr>
              <a:t> </a:t>
            </a:r>
            <a:r>
              <a:rPr lang="en-US" dirty="0" err="1" smtClean="0">
                <a:latin typeface="Arial" pitchFamily="34" charset="0"/>
                <a:cs typeface="Arial" pitchFamily="34" charset="0"/>
              </a:rPr>
              <a:t>chứng</a:t>
            </a:r>
            <a:r>
              <a:rPr lang="en-US" dirty="0" smtClean="0">
                <a:latin typeface="Arial" pitchFamily="34" charset="0"/>
                <a:cs typeface="Arial" pitchFamily="34" charset="0"/>
              </a:rPr>
              <a:t> </a:t>
            </a:r>
            <a:r>
              <a:rPr lang="en-US" dirty="0" err="1" smtClean="0">
                <a:latin typeface="Arial" pitchFamily="34" charset="0"/>
                <a:cs typeface="Arial" pitchFamily="34" charset="0"/>
              </a:rPr>
              <a:t>mạch</a:t>
            </a:r>
            <a:r>
              <a:rPr lang="en-US" dirty="0" smtClean="0">
                <a:latin typeface="Arial" pitchFamily="34" charset="0"/>
                <a:cs typeface="Arial" pitchFamily="34" charset="0"/>
              </a:rPr>
              <a:t> </a:t>
            </a:r>
            <a:r>
              <a:rPr lang="en-US" dirty="0" err="1" smtClean="0">
                <a:latin typeface="Arial" pitchFamily="34" charset="0"/>
                <a:cs typeface="Arial" pitchFamily="34" charset="0"/>
              </a:rPr>
              <a:t>máu</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tắc</a:t>
            </a:r>
            <a:r>
              <a:rPr lang="en-US" dirty="0" smtClean="0">
                <a:latin typeface="Arial" pitchFamily="34" charset="0"/>
                <a:cs typeface="Arial" pitchFamily="34" charset="0"/>
              </a:rPr>
              <a:t>, </a:t>
            </a:r>
            <a:r>
              <a:rPr lang="en-US" dirty="0" err="1" smtClean="0">
                <a:latin typeface="Arial" pitchFamily="34" charset="0"/>
                <a:cs typeface="Arial" pitchFamily="34" charset="0"/>
              </a:rPr>
              <a:t>hẹp</a:t>
            </a:r>
            <a:r>
              <a:rPr lang="en-US" dirty="0" smtClean="0">
                <a:latin typeface="Arial" pitchFamily="34" charset="0"/>
                <a:cs typeface="Arial" pitchFamily="34" charset="0"/>
              </a:rPr>
              <a:t>,..</a:t>
            </a:r>
            <a:endParaRPr lang="en-US" dirty="0">
              <a:latin typeface="Arial" pitchFamily="34" charset="0"/>
              <a:cs typeface="Arial" pitchFamily="34" charset="0"/>
            </a:endParaRPr>
          </a:p>
        </p:txBody>
      </p:sp>
      <p:sp>
        <p:nvSpPr>
          <p:cNvPr id="6" name="TextBox 5"/>
          <p:cNvSpPr txBox="1"/>
          <p:nvPr/>
        </p:nvSpPr>
        <p:spPr>
          <a:xfrm>
            <a:off x="838200" y="533400"/>
            <a:ext cx="7467600"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Các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yếu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tố</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nguy</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cơ</a:t>
            </a:r>
            <a:r>
              <a:rPr lang="en-US" sz="3200" b="1" dirty="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làm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nặng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thêm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tình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trạng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suy</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592684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447800"/>
            <a:ext cx="8583346" cy="492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533400" y="457200"/>
            <a:ext cx="49530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Chức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năng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7303895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768474"/>
            <a:ext cx="7350584" cy="3934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858000" y="6019800"/>
            <a:ext cx="1752600" cy="369332"/>
          </a:xfrm>
          <a:prstGeom prst="rect">
            <a:avLst/>
          </a:prstGeom>
          <a:noFill/>
        </p:spPr>
        <p:txBody>
          <a:bodyPr wrap="square" rtlCol="0">
            <a:spAutoFit/>
          </a:bodyPr>
          <a:lstStyle/>
          <a:p>
            <a:r>
              <a:rPr lang="en-US" dirty="0" smtClean="0"/>
              <a:t>KDIGO 2012</a:t>
            </a:r>
            <a:endParaRPr lang="en-US" dirty="0"/>
          </a:p>
        </p:txBody>
      </p:sp>
      <p:sp>
        <p:nvSpPr>
          <p:cNvPr id="6" name="TextBox 5"/>
          <p:cNvSpPr txBox="1"/>
          <p:nvPr/>
        </p:nvSpPr>
        <p:spPr>
          <a:xfrm>
            <a:off x="1333500" y="304800"/>
            <a:ext cx="6743700"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Chẩn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đoán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tốc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độ</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triển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2832963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0" y="1873826"/>
            <a:ext cx="4191000" cy="3536374"/>
          </a:xfrm>
        </p:spPr>
        <p:txBody>
          <a:bodyPr>
            <a:noAutofit/>
          </a:bodyPr>
          <a:lstStyle/>
          <a:p>
            <a:pPr marL="0" indent="0">
              <a:buNone/>
            </a:pPr>
            <a:r>
              <a:rPr lang="vi-VN" sz="3200" b="1" dirty="0" smtClean="0">
                <a:latin typeface="Arial" pitchFamily="34" charset="0"/>
                <a:cs typeface="Arial" pitchFamily="34" charset="0"/>
              </a:rPr>
              <a:t>1- Bệnh căn </a:t>
            </a:r>
            <a:r>
              <a:rPr lang="vi-VN" sz="3200" b="1" dirty="0" smtClean="0">
                <a:latin typeface="Arial" pitchFamily="34" charset="0"/>
                <a:cs typeface="Arial" pitchFamily="34" charset="0"/>
              </a:rPr>
              <a:t>nguyên</a:t>
            </a:r>
            <a:r>
              <a:rPr lang="en-US" sz="3200" b="1" dirty="0" smtClean="0">
                <a:latin typeface="Arial" pitchFamily="34" charset="0"/>
                <a:cs typeface="Arial" pitchFamily="34" charset="0"/>
              </a:rPr>
              <a:t>:</a:t>
            </a:r>
          </a:p>
          <a:p>
            <a:pPr lvl="1">
              <a:buFont typeface="Arial" pitchFamily="34" charset="0"/>
              <a:buChar char="•"/>
            </a:pPr>
            <a:r>
              <a:rPr lang="vi-VN" sz="2400" dirty="0" smtClean="0">
                <a:latin typeface="Arial" pitchFamily="34" charset="0"/>
                <a:cs typeface="Arial" pitchFamily="34" charset="0"/>
              </a:rPr>
              <a:t>ĐTĐ</a:t>
            </a:r>
            <a:endParaRPr lang="en-US" sz="2400" dirty="0" smtClean="0">
              <a:latin typeface="Arial" pitchFamily="34" charset="0"/>
              <a:cs typeface="Arial" pitchFamily="34" charset="0"/>
            </a:endParaRPr>
          </a:p>
          <a:p>
            <a:pPr lvl="1">
              <a:buFont typeface="Arial" pitchFamily="34" charset="0"/>
              <a:buChar char="•"/>
            </a:pPr>
            <a:r>
              <a:rPr lang="vi-VN" sz="2400" dirty="0" smtClean="0">
                <a:latin typeface="Arial" pitchFamily="34" charset="0"/>
                <a:cs typeface="Arial" pitchFamily="34" charset="0"/>
              </a:rPr>
              <a:t>Bệnh </a:t>
            </a:r>
            <a:r>
              <a:rPr lang="vi-VN" sz="2400" dirty="0" smtClean="0">
                <a:latin typeface="Arial" pitchFamily="34" charset="0"/>
                <a:cs typeface="Arial" pitchFamily="34" charset="0"/>
              </a:rPr>
              <a:t>cầu </a:t>
            </a:r>
            <a:r>
              <a:rPr lang="vi-VN" sz="2400" dirty="0" smtClean="0">
                <a:latin typeface="Arial" pitchFamily="34" charset="0"/>
                <a:cs typeface="Arial" pitchFamily="34" charset="0"/>
              </a:rPr>
              <a:t>thận</a:t>
            </a:r>
            <a:endParaRPr lang="en-US" sz="2400" dirty="0" smtClean="0">
              <a:latin typeface="Arial" pitchFamily="34" charset="0"/>
              <a:cs typeface="Arial" pitchFamily="34" charset="0"/>
            </a:endParaRPr>
          </a:p>
          <a:p>
            <a:pPr lvl="1">
              <a:buFont typeface="Arial" pitchFamily="34" charset="0"/>
              <a:buChar char="•"/>
            </a:pPr>
            <a:r>
              <a:rPr lang="en-US" sz="2400" dirty="0" smtClean="0">
                <a:latin typeface="Arial" pitchFamily="34" charset="0"/>
                <a:cs typeface="Arial" pitchFamily="34" charset="0"/>
              </a:rPr>
              <a:t>T</a:t>
            </a:r>
            <a:r>
              <a:rPr lang="vi-VN" sz="2400" dirty="0" smtClean="0">
                <a:latin typeface="Arial" pitchFamily="34" charset="0"/>
                <a:cs typeface="Arial" pitchFamily="34" charset="0"/>
              </a:rPr>
              <a:t>hận </a:t>
            </a:r>
            <a:r>
              <a:rPr lang="vi-VN" sz="2400" dirty="0" smtClean="0">
                <a:latin typeface="Arial" pitchFamily="34" charset="0"/>
                <a:cs typeface="Arial" pitchFamily="34" charset="0"/>
              </a:rPr>
              <a:t>đa </a:t>
            </a:r>
            <a:r>
              <a:rPr lang="vi-VN" sz="2400" dirty="0" smtClean="0">
                <a:latin typeface="Arial" pitchFamily="34" charset="0"/>
                <a:cs typeface="Arial" pitchFamily="34" charset="0"/>
              </a:rPr>
              <a:t>nang</a:t>
            </a:r>
            <a:endParaRPr lang="en-US" sz="2400" dirty="0" smtClean="0">
              <a:latin typeface="Arial" pitchFamily="34" charset="0"/>
              <a:cs typeface="Arial" pitchFamily="34" charset="0"/>
            </a:endParaRPr>
          </a:p>
          <a:p>
            <a:pPr lvl="1">
              <a:buFont typeface="Arial" pitchFamily="34" charset="0"/>
              <a:buChar char="•"/>
            </a:pPr>
            <a:r>
              <a:rPr lang="en-US" sz="2400" dirty="0">
                <a:latin typeface="Arial" pitchFamily="34" charset="0"/>
                <a:cs typeface="Arial" pitchFamily="34" charset="0"/>
              </a:rPr>
              <a:t>G</a:t>
            </a:r>
            <a:r>
              <a:rPr lang="vi-VN" sz="2400" dirty="0" smtClean="0">
                <a:latin typeface="Arial" pitchFamily="34" charset="0"/>
                <a:cs typeface="Arial" pitchFamily="34" charset="0"/>
              </a:rPr>
              <a:t>hép thận</a:t>
            </a:r>
            <a:endParaRPr lang="en-US" sz="2400" dirty="0" smtClean="0">
              <a:latin typeface="Arial" pitchFamily="34" charset="0"/>
              <a:cs typeface="Arial" pitchFamily="34" charset="0"/>
            </a:endParaRPr>
          </a:p>
          <a:p>
            <a:pPr lvl="1">
              <a:buFont typeface="Arial" pitchFamily="34" charset="0"/>
              <a:buChar char="•"/>
            </a:pPr>
            <a:r>
              <a:rPr lang="vi-VN" sz="2400" dirty="0" smtClean="0">
                <a:latin typeface="Arial" pitchFamily="34" charset="0"/>
                <a:cs typeface="Arial" pitchFamily="34" charset="0"/>
              </a:rPr>
              <a:t>Tăng HA</a:t>
            </a:r>
            <a:endParaRPr lang="en-US" sz="2400" dirty="0" smtClean="0">
              <a:latin typeface="Arial" pitchFamily="34" charset="0"/>
              <a:cs typeface="Arial" pitchFamily="34" charset="0"/>
            </a:endParaRPr>
          </a:p>
          <a:p>
            <a:pPr lvl="1">
              <a:buFont typeface="Arial" pitchFamily="34" charset="0"/>
              <a:buChar char="•"/>
            </a:pPr>
            <a:r>
              <a:rPr lang="en-US" sz="2400" dirty="0" smtClean="0">
                <a:latin typeface="Arial" pitchFamily="34" charset="0"/>
                <a:cs typeface="Arial" pitchFamily="34" charset="0"/>
              </a:rPr>
              <a:t>B</a:t>
            </a:r>
            <a:r>
              <a:rPr lang="vi-VN" sz="2400" dirty="0" smtClean="0">
                <a:latin typeface="Arial" pitchFamily="34" charset="0"/>
                <a:cs typeface="Arial" pitchFamily="34" charset="0"/>
              </a:rPr>
              <a:t>ệnh </a:t>
            </a:r>
            <a:r>
              <a:rPr lang="vi-VN" sz="2400" dirty="0" smtClean="0">
                <a:latin typeface="Arial" pitchFamily="34" charset="0"/>
                <a:cs typeface="Arial" pitchFamily="34" charset="0"/>
              </a:rPr>
              <a:t>ống thận mô kẽ </a:t>
            </a:r>
            <a:endParaRPr lang="en-US" sz="2400" dirty="0" smtClean="0">
              <a:latin typeface="Arial" pitchFamily="34" charset="0"/>
              <a:cs typeface="Arial" pitchFamily="34" charset="0"/>
            </a:endParaRPr>
          </a:p>
          <a:p>
            <a:pPr marL="0" indent="0">
              <a:buNone/>
            </a:pPr>
            <a:endParaRPr lang="en-US" sz="3200" dirty="0">
              <a:latin typeface="Arial" pitchFamily="34" charset="0"/>
              <a:cs typeface="Arial" pitchFamily="34" charset="0"/>
            </a:endParaRPr>
          </a:p>
        </p:txBody>
      </p:sp>
      <p:sp>
        <p:nvSpPr>
          <p:cNvPr id="4" name="TextBox 3"/>
          <p:cNvSpPr txBox="1"/>
          <p:nvPr/>
        </p:nvSpPr>
        <p:spPr>
          <a:xfrm>
            <a:off x="4343400" y="1676400"/>
            <a:ext cx="4800600" cy="2308324"/>
          </a:xfrm>
          <a:prstGeom prst="rect">
            <a:avLst/>
          </a:prstGeom>
          <a:noFill/>
        </p:spPr>
        <p:txBody>
          <a:bodyPr wrap="square" rtlCol="0">
            <a:spAutoFit/>
          </a:bodyPr>
          <a:lstStyle/>
          <a:p>
            <a:r>
              <a:rPr lang="vi-VN" sz="2400" b="1" dirty="0" smtClean="0">
                <a:latin typeface="Arial" pitchFamily="34" charset="0"/>
                <a:cs typeface="Arial" pitchFamily="34" charset="0"/>
              </a:rPr>
              <a:t>2- Yếu tố có thể thay đổi </a:t>
            </a:r>
            <a:r>
              <a:rPr lang="vi-VN" sz="2400" b="1" dirty="0" smtClean="0">
                <a:latin typeface="Arial" pitchFamily="34" charset="0"/>
                <a:cs typeface="Arial" pitchFamily="34" charset="0"/>
              </a:rPr>
              <a:t>được</a:t>
            </a:r>
            <a:r>
              <a:rPr lang="en-US" sz="2400" b="1" dirty="0" smtClean="0">
                <a:latin typeface="Arial" pitchFamily="34" charset="0"/>
                <a:cs typeface="Arial" pitchFamily="34" charset="0"/>
              </a:rPr>
              <a:t>:</a:t>
            </a:r>
          </a:p>
          <a:p>
            <a:pPr marL="800100" lvl="1" indent="-342900">
              <a:buFont typeface="Arial" pitchFamily="34" charset="0"/>
              <a:buChar char="•"/>
            </a:pPr>
            <a:r>
              <a:rPr lang="en-US" sz="2400" dirty="0" smtClean="0">
                <a:latin typeface="Arial" pitchFamily="34" charset="0"/>
                <a:cs typeface="Arial" pitchFamily="34" charset="0"/>
              </a:rPr>
              <a:t>Ti</a:t>
            </a:r>
            <a:r>
              <a:rPr lang="vi-VN" sz="2400" dirty="0" smtClean="0">
                <a:latin typeface="Arial" pitchFamily="34" charset="0"/>
                <a:cs typeface="Arial" pitchFamily="34" charset="0"/>
              </a:rPr>
              <a:t>ểu đạm</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Tăng </a:t>
            </a:r>
            <a:r>
              <a:rPr lang="vi-VN" sz="2400" dirty="0" smtClean="0">
                <a:latin typeface="Arial" pitchFamily="34" charset="0"/>
                <a:cs typeface="Arial" pitchFamily="34" charset="0"/>
              </a:rPr>
              <a:t>huyết </a:t>
            </a:r>
            <a:r>
              <a:rPr lang="vi-VN" sz="2400" dirty="0" smtClean="0">
                <a:latin typeface="Arial" pitchFamily="34" charset="0"/>
                <a:cs typeface="Arial" pitchFamily="34" charset="0"/>
              </a:rPr>
              <a:t>áp</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Tăng </a:t>
            </a:r>
            <a:r>
              <a:rPr lang="vi-VN" sz="2400" dirty="0" smtClean="0">
                <a:latin typeface="Arial" pitchFamily="34" charset="0"/>
                <a:cs typeface="Arial" pitchFamily="34" charset="0"/>
              </a:rPr>
              <a:t>đường </a:t>
            </a:r>
            <a:r>
              <a:rPr lang="vi-VN" sz="2400" dirty="0" smtClean="0">
                <a:latin typeface="Arial" pitchFamily="34" charset="0"/>
                <a:cs typeface="Arial" pitchFamily="34" charset="0"/>
              </a:rPr>
              <a:t>huyết</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Giảm </a:t>
            </a:r>
            <a:r>
              <a:rPr lang="vi-VN" sz="2400" dirty="0" smtClean="0">
                <a:latin typeface="Arial" pitchFamily="34" charset="0"/>
                <a:cs typeface="Arial" pitchFamily="34" charset="0"/>
              </a:rPr>
              <a:t>albumine </a:t>
            </a:r>
            <a:r>
              <a:rPr lang="vi-VN" sz="2400" dirty="0" smtClean="0">
                <a:latin typeface="Arial" pitchFamily="34" charset="0"/>
                <a:cs typeface="Arial" pitchFamily="34" charset="0"/>
              </a:rPr>
              <a:t>máu</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Hút </a:t>
            </a:r>
            <a:r>
              <a:rPr lang="vi-VN" sz="2400" dirty="0" smtClean="0">
                <a:latin typeface="Arial" pitchFamily="34" charset="0"/>
                <a:cs typeface="Arial" pitchFamily="34" charset="0"/>
              </a:rPr>
              <a:t>thuốc lá </a:t>
            </a:r>
            <a:endParaRPr lang="en-US" sz="2400" dirty="0">
              <a:latin typeface="Arial" pitchFamily="34" charset="0"/>
              <a:cs typeface="Arial" pitchFamily="34" charset="0"/>
            </a:endParaRPr>
          </a:p>
        </p:txBody>
      </p:sp>
      <p:sp>
        <p:nvSpPr>
          <p:cNvPr id="5" name="TextBox 4"/>
          <p:cNvSpPr txBox="1"/>
          <p:nvPr/>
        </p:nvSpPr>
        <p:spPr>
          <a:xfrm>
            <a:off x="4419600" y="4343400"/>
            <a:ext cx="4724400" cy="2308324"/>
          </a:xfrm>
          <a:prstGeom prst="rect">
            <a:avLst/>
          </a:prstGeom>
          <a:noFill/>
        </p:spPr>
        <p:txBody>
          <a:bodyPr wrap="square" rtlCol="0">
            <a:spAutoFit/>
          </a:bodyPr>
          <a:lstStyle/>
          <a:p>
            <a:r>
              <a:rPr lang="vi-VN" sz="2400" b="1" dirty="0" smtClean="0">
                <a:latin typeface="Arial" pitchFamily="34" charset="0"/>
                <a:cs typeface="Arial" pitchFamily="34" charset="0"/>
              </a:rPr>
              <a:t>3- Yếu tố không thay đổi </a:t>
            </a:r>
            <a:r>
              <a:rPr lang="vi-VN" sz="2400" b="1" dirty="0" smtClean="0">
                <a:latin typeface="Arial" pitchFamily="34" charset="0"/>
                <a:cs typeface="Arial" pitchFamily="34" charset="0"/>
              </a:rPr>
              <a:t>được</a:t>
            </a:r>
            <a:r>
              <a:rPr lang="en-US" sz="2400" b="1" dirty="0" smtClean="0">
                <a:latin typeface="Arial" pitchFamily="34" charset="0"/>
                <a:cs typeface="Arial" pitchFamily="34" charset="0"/>
              </a:rPr>
              <a:t>:</a:t>
            </a:r>
          </a:p>
          <a:p>
            <a:pPr marL="800100" lvl="1" indent="-342900">
              <a:buFont typeface="Arial" pitchFamily="34" charset="0"/>
              <a:buChar char="•"/>
            </a:pPr>
            <a:r>
              <a:rPr lang="vi-VN" sz="2400" dirty="0" smtClean="0">
                <a:latin typeface="Arial" pitchFamily="34" charset="0"/>
                <a:cs typeface="Arial" pitchFamily="34" charset="0"/>
              </a:rPr>
              <a:t>Nam</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Ngừơi </a:t>
            </a:r>
            <a:r>
              <a:rPr lang="vi-VN" sz="2400" dirty="0" smtClean="0">
                <a:latin typeface="Arial" pitchFamily="34" charset="0"/>
                <a:cs typeface="Arial" pitchFamily="34" charset="0"/>
              </a:rPr>
              <a:t>da </a:t>
            </a:r>
            <a:r>
              <a:rPr lang="vi-VN" sz="2400" dirty="0" smtClean="0">
                <a:latin typeface="Arial" pitchFamily="34" charset="0"/>
                <a:cs typeface="Arial" pitchFamily="34" charset="0"/>
              </a:rPr>
              <a:t>đen</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Lớn </a:t>
            </a:r>
            <a:r>
              <a:rPr lang="vi-VN" sz="2400" dirty="0" smtClean="0">
                <a:latin typeface="Arial" pitchFamily="34" charset="0"/>
                <a:cs typeface="Arial" pitchFamily="34" charset="0"/>
              </a:rPr>
              <a:t>tuổi </a:t>
            </a:r>
            <a:endParaRPr lang="en-US" sz="2400" dirty="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ĐLCT </a:t>
            </a:r>
            <a:r>
              <a:rPr lang="vi-VN" sz="2400" dirty="0" smtClean="0">
                <a:latin typeface="Arial" pitchFamily="34" charset="0"/>
                <a:cs typeface="Arial" pitchFamily="34" charset="0"/>
              </a:rPr>
              <a:t>cơ bản </a:t>
            </a:r>
            <a:r>
              <a:rPr lang="vi-VN" sz="2400" dirty="0" smtClean="0">
                <a:latin typeface="Arial" pitchFamily="34" charset="0"/>
                <a:cs typeface="Arial" pitchFamily="34" charset="0"/>
              </a:rPr>
              <a:t>thấp</a:t>
            </a:r>
            <a:endParaRPr lang="en-US" sz="2400" dirty="0" smtClean="0">
              <a:latin typeface="Arial" pitchFamily="34" charset="0"/>
              <a:cs typeface="Arial" pitchFamily="34" charset="0"/>
            </a:endParaRPr>
          </a:p>
          <a:p>
            <a:pPr marL="800100" lvl="1" indent="-342900">
              <a:buFont typeface="Arial" pitchFamily="34" charset="0"/>
              <a:buChar char="•"/>
            </a:pPr>
            <a:r>
              <a:rPr lang="en-US" sz="2400" dirty="0" smtClean="0">
                <a:latin typeface="Arial" pitchFamily="34" charset="0"/>
                <a:cs typeface="Arial" pitchFamily="34" charset="0"/>
              </a:rPr>
              <a:t>Di </a:t>
            </a:r>
            <a:r>
              <a:rPr lang="en-US" sz="2400" dirty="0" err="1" smtClean="0">
                <a:latin typeface="Arial" pitchFamily="34" charset="0"/>
                <a:cs typeface="Arial" pitchFamily="34" charset="0"/>
              </a:rPr>
              <a:t>truyển</a:t>
            </a:r>
            <a:endParaRPr lang="en-US" sz="2400" dirty="0">
              <a:latin typeface="Arial" pitchFamily="34" charset="0"/>
              <a:cs typeface="Arial" pitchFamily="34" charset="0"/>
            </a:endParaRPr>
          </a:p>
        </p:txBody>
      </p:sp>
      <p:sp>
        <p:nvSpPr>
          <p:cNvPr id="6" name="TextBox 5"/>
          <p:cNvSpPr txBox="1"/>
          <p:nvPr/>
        </p:nvSpPr>
        <p:spPr>
          <a:xfrm>
            <a:off x="990600" y="457200"/>
            <a:ext cx="7239000" cy="1077218"/>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Tầm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soát</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các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yếu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tố</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ảnh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hưởng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tốc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độ</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tiến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triển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13185226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676399"/>
            <a:ext cx="6858000" cy="407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09600" y="457200"/>
            <a:ext cx="85344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Tốc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độ</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giảm</a:t>
            </a:r>
            <a:r>
              <a:rPr lang="en-US" sz="3200" b="1" dirty="0" smtClean="0">
                <a:solidFill>
                  <a:srgbClr val="FF0000"/>
                </a:solidFill>
                <a:latin typeface="Arial" pitchFamily="34" charset="0"/>
                <a:cs typeface="Arial" pitchFamily="34" charset="0"/>
              </a:rPr>
              <a:t> GFR </a:t>
            </a:r>
            <a:r>
              <a:rPr lang="en-US" sz="3200" b="1" dirty="0" err="1" smtClean="0">
                <a:solidFill>
                  <a:srgbClr val="FF0000"/>
                </a:solidFill>
                <a:latin typeface="Arial" pitchFamily="34" charset="0"/>
                <a:cs typeface="Arial" pitchFamily="34" charset="0"/>
              </a:rPr>
              <a:t>theo</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nguyên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2851938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533400"/>
            <a:ext cx="8953875" cy="563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434422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0447" y="304800"/>
            <a:ext cx="6343650" cy="103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568450"/>
            <a:ext cx="7696200" cy="4785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293811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685800"/>
            <a:ext cx="8154986"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318547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60864" y="533400"/>
            <a:ext cx="4648200" cy="584775"/>
          </a:xfrm>
          <a:prstGeom prst="rect">
            <a:avLst/>
          </a:prstGeom>
          <a:noFill/>
        </p:spPr>
        <p:txBody>
          <a:bodyPr wrap="square" rtlCol="0">
            <a:spAutoFit/>
          </a:bodyPr>
          <a:lstStyle/>
          <a:p>
            <a:pPr algn="ctr"/>
            <a:r>
              <a:rPr lang="en-US" sz="3200" b="1" dirty="0" err="1" smtClean="0">
                <a:solidFill>
                  <a:srgbClr val="FF0000"/>
                </a:solidFill>
                <a:latin typeface="Arial" pitchFamily="34" charset="0"/>
                <a:cs typeface="Arial" pitchFamily="34" charset="0"/>
              </a:rPr>
              <a:t>Tóm</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lại</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533400" y="1524000"/>
            <a:ext cx="7848600" cy="4278094"/>
          </a:xfrm>
          <a:prstGeom prst="rect">
            <a:avLst/>
          </a:prstGeom>
          <a:noFill/>
        </p:spPr>
        <p:txBody>
          <a:bodyPr wrap="square" rtlCol="0">
            <a:spAutoFit/>
          </a:bodyPr>
          <a:lstStyle/>
          <a:p>
            <a:pPr marL="285750" indent="-285750" algn="just">
              <a:lnSpc>
                <a:spcPct val="150000"/>
              </a:lnSpc>
              <a:spcBef>
                <a:spcPts val="600"/>
              </a:spcBef>
              <a:spcAft>
                <a:spcPts val="600"/>
              </a:spcAft>
              <a:buFontTx/>
              <a:buChar char="-"/>
            </a:pPr>
            <a:r>
              <a:rPr lang="en-US" sz="2800" dirty="0" smtClean="0">
                <a:latin typeface="Arial" pitchFamily="34" charset="0"/>
                <a:cs typeface="Arial" pitchFamily="34" charset="0"/>
              </a:rPr>
              <a:t>BTM </a:t>
            </a:r>
            <a:r>
              <a:rPr lang="en-US" sz="2800" dirty="0" err="1" smtClean="0">
                <a:latin typeface="Arial" pitchFamily="34" charset="0"/>
                <a:cs typeface="Arial" pitchFamily="34" charset="0"/>
              </a:rPr>
              <a:t>phổ</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biến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trong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cộng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đồng</a:t>
            </a:r>
            <a:endParaRPr lang="en-US" sz="2800" dirty="0" smtClean="0">
              <a:latin typeface="Arial" pitchFamily="34" charset="0"/>
              <a:cs typeface="Arial" pitchFamily="34" charset="0"/>
            </a:endParaRPr>
          </a:p>
          <a:p>
            <a:pPr marL="285750" indent="-285750" algn="just">
              <a:lnSpc>
                <a:spcPct val="150000"/>
              </a:lnSpc>
              <a:spcBef>
                <a:spcPts val="600"/>
              </a:spcBef>
              <a:spcAft>
                <a:spcPts val="600"/>
              </a:spcAft>
              <a:buFontTx/>
              <a:buChar char="-"/>
            </a:pPr>
            <a:r>
              <a:rPr lang="en-US" sz="2800" dirty="0" err="1" smtClean="0">
                <a:latin typeface="Arial" pitchFamily="34" charset="0"/>
                <a:cs typeface="Arial" pitchFamily="34" charset="0"/>
              </a:rPr>
              <a:t>Tiến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triển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chậm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biểu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hiện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âm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thầm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triệu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chứng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thường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chỉ</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xuất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hiện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vào</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giai</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đoạn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trể</a:t>
            </a:r>
            <a:endParaRPr lang="en-US" sz="2800" dirty="0" smtClean="0">
              <a:latin typeface="Arial" pitchFamily="34" charset="0"/>
              <a:cs typeface="Arial" pitchFamily="34" charset="0"/>
            </a:endParaRPr>
          </a:p>
          <a:p>
            <a:pPr marL="285750" indent="-285750" algn="just">
              <a:lnSpc>
                <a:spcPct val="150000"/>
              </a:lnSpc>
              <a:spcBef>
                <a:spcPts val="600"/>
              </a:spcBef>
              <a:spcAft>
                <a:spcPts val="600"/>
              </a:spcAft>
              <a:buFontTx/>
              <a:buChar char="-"/>
            </a:pPr>
            <a:r>
              <a:rPr lang="en-US" sz="2800" dirty="0" err="1" smtClean="0">
                <a:latin typeface="Arial" pitchFamily="34" charset="0"/>
                <a:cs typeface="Arial" pitchFamily="34" charset="0"/>
              </a:rPr>
              <a:t>Cần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chẩn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đoán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sớm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toàn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diện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căn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nguyên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giai</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đoạn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yếu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tố</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làm</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mất</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chức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năng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tốc</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độ</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tiến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triển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biến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chứng</a:t>
            </a:r>
            <a:endParaRPr lang="en-US" sz="2800" dirty="0">
              <a:latin typeface="Arial" pitchFamily="34" charset="0"/>
              <a:cs typeface="Arial" pitchFamily="34" charset="0"/>
            </a:endParaRPr>
          </a:p>
        </p:txBody>
      </p:sp>
    </p:spTree>
    <p:extLst>
      <p:ext uri="{BB962C8B-B14F-4D97-AF65-F5344CB8AC3E}">
        <p14:creationId xmlns:p14="http://schemas.microsoft.com/office/powerpoint/2010/main" val="3853578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447800"/>
            <a:ext cx="8382000" cy="4873752"/>
          </a:xfrm>
        </p:spPr>
        <p:txBody>
          <a:bodyPr>
            <a:normAutofit fontScale="92500"/>
          </a:bodyPr>
          <a:lstStyle/>
          <a:p>
            <a:pPr lvl="0">
              <a:lnSpc>
                <a:spcPct val="150000"/>
              </a:lnSpc>
              <a:spcAft>
                <a:spcPts val="600"/>
              </a:spcAft>
            </a:pPr>
            <a:r>
              <a:rPr lang="en-US" sz="2800" b="1" dirty="0" err="1">
                <a:latin typeface="Arial" pitchFamily="34" charset="0"/>
                <a:cs typeface="Arial" pitchFamily="34" charset="0"/>
              </a:rPr>
              <a:t>Bệnh</a:t>
            </a:r>
            <a:r>
              <a:rPr lang="en-US" sz="2800" b="1" dirty="0">
                <a:latin typeface="Arial" pitchFamily="34" charset="0"/>
                <a:cs typeface="Arial" pitchFamily="34" charset="0"/>
              </a:rPr>
              <a:t> </a:t>
            </a:r>
            <a:r>
              <a:rPr lang="en-US" sz="2800" b="1" dirty="0" err="1">
                <a:latin typeface="Arial" pitchFamily="34" charset="0"/>
                <a:cs typeface="Arial" pitchFamily="34" charset="0"/>
              </a:rPr>
              <a:t>thận</a:t>
            </a:r>
            <a:r>
              <a:rPr lang="en-US" sz="2800" b="1" dirty="0">
                <a:latin typeface="Arial" pitchFamily="34" charset="0"/>
                <a:cs typeface="Arial" pitchFamily="34" charset="0"/>
              </a:rPr>
              <a:t> </a:t>
            </a:r>
            <a:r>
              <a:rPr lang="en-US" sz="2800" b="1" dirty="0" err="1">
                <a:latin typeface="Arial" pitchFamily="34" charset="0"/>
                <a:cs typeface="Arial" pitchFamily="34" charset="0"/>
              </a:rPr>
              <a:t>mạn</a:t>
            </a:r>
            <a:r>
              <a:rPr lang="en-US" sz="2800" b="1" dirty="0">
                <a:latin typeface="Arial" pitchFamily="34" charset="0"/>
                <a:cs typeface="Arial" pitchFamily="34" charset="0"/>
              </a:rPr>
              <a:t>:</a:t>
            </a:r>
            <a:r>
              <a:rPr lang="en-US" sz="2800" dirty="0">
                <a:latin typeface="Arial" pitchFamily="34" charset="0"/>
                <a:cs typeface="Arial" pitchFamily="34" charset="0"/>
              </a:rPr>
              <a:t> </a:t>
            </a:r>
            <a:r>
              <a:rPr lang="en-US" sz="2800" dirty="0" err="1">
                <a:latin typeface="Arial" pitchFamily="34" charset="0"/>
                <a:cs typeface="Arial" pitchFamily="34" charset="0"/>
              </a:rPr>
              <a:t>tổn</a:t>
            </a:r>
            <a:r>
              <a:rPr lang="en-US" sz="2800" dirty="0">
                <a:latin typeface="Arial" pitchFamily="34" charset="0"/>
                <a:cs typeface="Arial" pitchFamily="34" charset="0"/>
              </a:rPr>
              <a:t> </a:t>
            </a:r>
            <a:r>
              <a:rPr lang="en-US" sz="2800" dirty="0" err="1">
                <a:latin typeface="Arial" pitchFamily="34" charset="0"/>
                <a:cs typeface="Arial" pitchFamily="34" charset="0"/>
              </a:rPr>
              <a:t>thương</a:t>
            </a:r>
            <a:r>
              <a:rPr lang="en-US" sz="2800" dirty="0">
                <a:latin typeface="Arial" pitchFamily="34" charset="0"/>
                <a:cs typeface="Arial" pitchFamily="34" charset="0"/>
              </a:rPr>
              <a:t> </a:t>
            </a:r>
            <a:r>
              <a:rPr lang="en-US" sz="2800" dirty="0" err="1">
                <a:latin typeface="Arial" pitchFamily="34" charset="0"/>
                <a:cs typeface="Arial" pitchFamily="34" charset="0"/>
              </a:rPr>
              <a:t>thận</a:t>
            </a:r>
            <a:r>
              <a:rPr lang="en-US" sz="2800" dirty="0">
                <a:latin typeface="Arial" pitchFamily="34" charset="0"/>
                <a:cs typeface="Arial" pitchFamily="34" charset="0"/>
              </a:rPr>
              <a:t> </a:t>
            </a:r>
            <a:r>
              <a:rPr lang="en-US" sz="2800" dirty="0" err="1">
                <a:latin typeface="Arial" pitchFamily="34" charset="0"/>
                <a:cs typeface="Arial" pitchFamily="34" charset="0"/>
              </a:rPr>
              <a:t>về</a:t>
            </a:r>
            <a:r>
              <a:rPr lang="en-US" sz="2800" dirty="0">
                <a:latin typeface="Arial" pitchFamily="34" charset="0"/>
                <a:cs typeface="Arial" pitchFamily="34" charset="0"/>
              </a:rPr>
              <a:t> </a:t>
            </a:r>
            <a:r>
              <a:rPr lang="en-US" sz="2800" dirty="0" err="1">
                <a:latin typeface="Arial" pitchFamily="34" charset="0"/>
                <a:cs typeface="Arial" pitchFamily="34" charset="0"/>
              </a:rPr>
              <a:t>cấu</a:t>
            </a:r>
            <a:r>
              <a:rPr lang="en-US" sz="2800" dirty="0">
                <a:latin typeface="Arial" pitchFamily="34" charset="0"/>
                <a:cs typeface="Arial" pitchFamily="34" charset="0"/>
              </a:rPr>
              <a:t> </a:t>
            </a:r>
            <a:r>
              <a:rPr lang="en-US" sz="2800" dirty="0" err="1">
                <a:latin typeface="Arial" pitchFamily="34" charset="0"/>
                <a:cs typeface="Arial" pitchFamily="34" charset="0"/>
              </a:rPr>
              <a:t>trúc</a:t>
            </a:r>
            <a:r>
              <a:rPr lang="en-US" sz="2800" dirty="0">
                <a:latin typeface="Arial" pitchFamily="34" charset="0"/>
                <a:cs typeface="Arial" pitchFamily="34" charset="0"/>
              </a:rPr>
              <a:t>, </a:t>
            </a:r>
            <a:r>
              <a:rPr lang="en-US" sz="2800" dirty="0" err="1">
                <a:latin typeface="Arial" pitchFamily="34" charset="0"/>
                <a:cs typeface="Arial" pitchFamily="34" charset="0"/>
              </a:rPr>
              <a:t>chức</a:t>
            </a:r>
            <a:r>
              <a:rPr lang="en-US" sz="2800" dirty="0">
                <a:latin typeface="Arial" pitchFamily="34" charset="0"/>
                <a:cs typeface="Arial" pitchFamily="34" charset="0"/>
              </a:rPr>
              <a:t> </a:t>
            </a:r>
            <a:r>
              <a:rPr lang="en-US" sz="2800" dirty="0" err="1">
                <a:latin typeface="Arial" pitchFamily="34" charset="0"/>
                <a:cs typeface="Arial" pitchFamily="34" charset="0"/>
              </a:rPr>
              <a:t>năng</a:t>
            </a:r>
            <a:r>
              <a:rPr lang="en-US" sz="2800" dirty="0">
                <a:latin typeface="Arial" pitchFamily="34" charset="0"/>
                <a:cs typeface="Arial" pitchFamily="34" charset="0"/>
              </a:rPr>
              <a:t> </a:t>
            </a:r>
            <a:r>
              <a:rPr lang="en-US" sz="2800" dirty="0" err="1">
                <a:latin typeface="Arial" pitchFamily="34" charset="0"/>
                <a:cs typeface="Arial" pitchFamily="34" charset="0"/>
              </a:rPr>
              <a:t>thận</a:t>
            </a:r>
            <a:r>
              <a:rPr lang="en-US" sz="2800" dirty="0">
                <a:latin typeface="Arial" pitchFamily="34" charset="0"/>
                <a:cs typeface="Arial" pitchFamily="34" charset="0"/>
              </a:rPr>
              <a:t> </a:t>
            </a:r>
            <a:r>
              <a:rPr lang="en-US" sz="2800" dirty="0" err="1">
                <a:latin typeface="Arial" pitchFamily="34" charset="0"/>
                <a:cs typeface="Arial" pitchFamily="34" charset="0"/>
              </a:rPr>
              <a:t>tồn</a:t>
            </a:r>
            <a:r>
              <a:rPr lang="en-US" sz="2800" dirty="0">
                <a:latin typeface="Arial" pitchFamily="34" charset="0"/>
                <a:cs typeface="Arial" pitchFamily="34" charset="0"/>
              </a:rPr>
              <a:t> </a:t>
            </a:r>
            <a:r>
              <a:rPr lang="en-US" sz="2800" dirty="0" err="1">
                <a:latin typeface="Arial" pitchFamily="34" charset="0"/>
                <a:cs typeface="Arial" pitchFamily="34" charset="0"/>
              </a:rPr>
              <a:t>tại</a:t>
            </a:r>
            <a:r>
              <a:rPr lang="en-US" sz="2800" dirty="0">
                <a:latin typeface="Arial" pitchFamily="34" charset="0"/>
                <a:cs typeface="Arial" pitchFamily="34" charset="0"/>
              </a:rPr>
              <a:t> </a:t>
            </a:r>
            <a:r>
              <a:rPr lang="en-US" sz="2800" dirty="0" err="1">
                <a:latin typeface="Arial" pitchFamily="34" charset="0"/>
                <a:cs typeface="Arial" pitchFamily="34" charset="0"/>
              </a:rPr>
              <a:t>kéo</a:t>
            </a:r>
            <a:r>
              <a:rPr lang="en-US" sz="2800" dirty="0">
                <a:latin typeface="Arial" pitchFamily="34" charset="0"/>
                <a:cs typeface="Arial" pitchFamily="34" charset="0"/>
              </a:rPr>
              <a:t> </a:t>
            </a:r>
            <a:r>
              <a:rPr lang="en-US" sz="2800" dirty="0" err="1">
                <a:latin typeface="Arial" pitchFamily="34" charset="0"/>
                <a:cs typeface="Arial" pitchFamily="34" charset="0"/>
              </a:rPr>
              <a:t>dài</a:t>
            </a:r>
            <a:r>
              <a:rPr lang="en-US" sz="2800" dirty="0">
                <a:latin typeface="Arial" pitchFamily="34" charset="0"/>
                <a:cs typeface="Arial" pitchFamily="34" charset="0"/>
              </a:rPr>
              <a:t> </a:t>
            </a:r>
            <a:r>
              <a:rPr lang="en-US" sz="2800" dirty="0" err="1">
                <a:latin typeface="Arial" pitchFamily="34" charset="0"/>
                <a:cs typeface="Arial" pitchFamily="34" charset="0"/>
              </a:rPr>
              <a:t>trên</a:t>
            </a:r>
            <a:r>
              <a:rPr lang="en-US" sz="2800" dirty="0">
                <a:latin typeface="Arial" pitchFamily="34" charset="0"/>
                <a:cs typeface="Arial" pitchFamily="34" charset="0"/>
              </a:rPr>
              <a:t> 3 </a:t>
            </a:r>
            <a:r>
              <a:rPr lang="en-US" sz="2800" dirty="0" err="1">
                <a:latin typeface="Arial" pitchFamily="34" charset="0"/>
                <a:cs typeface="Arial" pitchFamily="34" charset="0"/>
              </a:rPr>
              <a:t>tháng</a:t>
            </a:r>
            <a:r>
              <a:rPr lang="en-US" sz="2800" dirty="0">
                <a:latin typeface="Arial" pitchFamily="34" charset="0"/>
                <a:cs typeface="Arial" pitchFamily="34" charset="0"/>
              </a:rPr>
              <a:t>, </a:t>
            </a:r>
            <a:r>
              <a:rPr lang="en-US" sz="2800" dirty="0" err="1">
                <a:latin typeface="Arial" pitchFamily="34" charset="0"/>
                <a:cs typeface="Arial" pitchFamily="34" charset="0"/>
              </a:rPr>
              <a:t>kèm</a:t>
            </a:r>
            <a:r>
              <a:rPr lang="en-US" sz="2800" dirty="0">
                <a:latin typeface="Arial" pitchFamily="34" charset="0"/>
                <a:cs typeface="Arial" pitchFamily="34" charset="0"/>
              </a:rPr>
              <a:t> </a:t>
            </a:r>
            <a:r>
              <a:rPr lang="en-US" sz="2800" dirty="0" err="1">
                <a:latin typeface="Arial" pitchFamily="34" charset="0"/>
                <a:cs typeface="Arial" pitchFamily="34" charset="0"/>
              </a:rPr>
              <a:t>hoặc</a:t>
            </a:r>
            <a:r>
              <a:rPr lang="en-US" sz="2800" dirty="0">
                <a:latin typeface="Arial" pitchFamily="34" charset="0"/>
                <a:cs typeface="Arial" pitchFamily="34" charset="0"/>
              </a:rPr>
              <a:t> </a:t>
            </a:r>
            <a:r>
              <a:rPr lang="en-US" sz="2800" dirty="0" err="1">
                <a:latin typeface="Arial" pitchFamily="34" charset="0"/>
                <a:cs typeface="Arial" pitchFamily="34" charset="0"/>
              </a:rPr>
              <a:t>không</a:t>
            </a:r>
            <a:r>
              <a:rPr lang="en-US" sz="2800" dirty="0">
                <a:latin typeface="Arial" pitchFamily="34" charset="0"/>
                <a:cs typeface="Arial" pitchFamily="34" charset="0"/>
              </a:rPr>
              <a:t> </a:t>
            </a:r>
            <a:r>
              <a:rPr lang="en-US" sz="2800" dirty="0" err="1">
                <a:latin typeface="Arial" pitchFamily="34" charset="0"/>
                <a:cs typeface="Arial" pitchFamily="34" charset="0"/>
              </a:rPr>
              <a:t>kèm</a:t>
            </a:r>
            <a:r>
              <a:rPr lang="en-US" sz="2800" dirty="0">
                <a:latin typeface="Arial" pitchFamily="34" charset="0"/>
                <a:cs typeface="Arial" pitchFamily="34" charset="0"/>
              </a:rPr>
              <a:t> </a:t>
            </a:r>
            <a:r>
              <a:rPr lang="en-US" sz="2800" dirty="0" err="1">
                <a:latin typeface="Arial" pitchFamily="34" charset="0"/>
                <a:cs typeface="Arial" pitchFamily="34" charset="0"/>
              </a:rPr>
              <a:t>giảm</a:t>
            </a:r>
            <a:r>
              <a:rPr lang="en-US" sz="2800" dirty="0">
                <a:latin typeface="Arial" pitchFamily="34" charset="0"/>
                <a:cs typeface="Arial" pitchFamily="34" charset="0"/>
              </a:rPr>
              <a:t> </a:t>
            </a:r>
            <a:r>
              <a:rPr lang="en-US" sz="2800" dirty="0" err="1">
                <a:latin typeface="Arial" pitchFamily="34" charset="0"/>
                <a:cs typeface="Arial" pitchFamily="34" charset="0"/>
              </a:rPr>
              <a:t>độ</a:t>
            </a:r>
            <a:r>
              <a:rPr lang="en-US" sz="2800" dirty="0">
                <a:latin typeface="Arial" pitchFamily="34" charset="0"/>
                <a:cs typeface="Arial" pitchFamily="34" charset="0"/>
              </a:rPr>
              <a:t> </a:t>
            </a:r>
            <a:r>
              <a:rPr lang="en-US" sz="2800" dirty="0" err="1">
                <a:latin typeface="Arial" pitchFamily="34" charset="0"/>
                <a:cs typeface="Arial" pitchFamily="34" charset="0"/>
              </a:rPr>
              <a:t>lọc</a:t>
            </a:r>
            <a:r>
              <a:rPr lang="en-US" sz="2800" dirty="0">
                <a:latin typeface="Arial" pitchFamily="34" charset="0"/>
                <a:cs typeface="Arial" pitchFamily="34" charset="0"/>
              </a:rPr>
              <a:t> </a:t>
            </a:r>
            <a:r>
              <a:rPr lang="en-US" sz="2800" dirty="0" err="1">
                <a:latin typeface="Arial" pitchFamily="34" charset="0"/>
                <a:cs typeface="Arial" pitchFamily="34" charset="0"/>
              </a:rPr>
              <a:t>cầu</a:t>
            </a:r>
            <a:r>
              <a:rPr lang="en-US" sz="2800" dirty="0">
                <a:latin typeface="Arial" pitchFamily="34" charset="0"/>
                <a:cs typeface="Arial" pitchFamily="34" charset="0"/>
              </a:rPr>
              <a:t> </a:t>
            </a:r>
            <a:r>
              <a:rPr lang="en-US" sz="2800" dirty="0" err="1">
                <a:latin typeface="Arial" pitchFamily="34" charset="0"/>
                <a:cs typeface="Arial" pitchFamily="34" charset="0"/>
              </a:rPr>
              <a:t>thận</a:t>
            </a:r>
            <a:r>
              <a:rPr lang="en-US" sz="2800" dirty="0">
                <a:latin typeface="Arial" pitchFamily="34" charset="0"/>
                <a:cs typeface="Arial" pitchFamily="34" charset="0"/>
              </a:rPr>
              <a:t>.</a:t>
            </a:r>
          </a:p>
          <a:p>
            <a:pPr lvl="0">
              <a:lnSpc>
                <a:spcPct val="150000"/>
              </a:lnSpc>
              <a:spcAft>
                <a:spcPts val="600"/>
              </a:spcAft>
            </a:pPr>
            <a:r>
              <a:rPr lang="en-US" sz="2800" b="1" dirty="0" err="1">
                <a:latin typeface="Arial" pitchFamily="34" charset="0"/>
                <a:cs typeface="Arial" pitchFamily="34" charset="0"/>
              </a:rPr>
              <a:t>Suy</a:t>
            </a:r>
            <a:r>
              <a:rPr lang="en-US" sz="2800" b="1" dirty="0">
                <a:latin typeface="Arial" pitchFamily="34" charset="0"/>
                <a:cs typeface="Arial" pitchFamily="34" charset="0"/>
              </a:rPr>
              <a:t> </a:t>
            </a:r>
            <a:r>
              <a:rPr lang="en-US" sz="2800" b="1" dirty="0" err="1">
                <a:latin typeface="Arial" pitchFamily="34" charset="0"/>
                <a:cs typeface="Arial" pitchFamily="34" charset="0"/>
              </a:rPr>
              <a:t>thận</a:t>
            </a:r>
            <a:r>
              <a:rPr lang="en-US" sz="2800" b="1" dirty="0">
                <a:latin typeface="Arial" pitchFamily="34" charset="0"/>
                <a:cs typeface="Arial" pitchFamily="34" charset="0"/>
              </a:rPr>
              <a:t> </a:t>
            </a:r>
            <a:r>
              <a:rPr lang="en-US" sz="2800" b="1" dirty="0" err="1">
                <a:latin typeface="Arial" pitchFamily="34" charset="0"/>
                <a:cs typeface="Arial" pitchFamily="34" charset="0"/>
              </a:rPr>
              <a:t>mạn</a:t>
            </a:r>
            <a:r>
              <a:rPr lang="en-US" sz="2800" dirty="0">
                <a:latin typeface="Arial" pitchFamily="34" charset="0"/>
                <a:cs typeface="Arial" pitchFamily="34" charset="0"/>
              </a:rPr>
              <a:t>: </a:t>
            </a:r>
            <a:r>
              <a:rPr lang="en-US" sz="2800" dirty="0" err="1">
                <a:latin typeface="Arial" pitchFamily="34" charset="0"/>
                <a:cs typeface="Arial" pitchFamily="34" charset="0"/>
              </a:rPr>
              <a:t>suy</a:t>
            </a:r>
            <a:r>
              <a:rPr lang="en-US" sz="2800" dirty="0">
                <a:latin typeface="Arial" pitchFamily="34" charset="0"/>
                <a:cs typeface="Arial" pitchFamily="34" charset="0"/>
              </a:rPr>
              <a:t> </a:t>
            </a:r>
            <a:r>
              <a:rPr lang="en-US" sz="2800" dirty="0" err="1">
                <a:latin typeface="Arial" pitchFamily="34" charset="0"/>
                <a:cs typeface="Arial" pitchFamily="34" charset="0"/>
              </a:rPr>
              <a:t>giảm</a:t>
            </a:r>
            <a:r>
              <a:rPr lang="en-US" sz="2800" dirty="0">
                <a:latin typeface="Arial" pitchFamily="34" charset="0"/>
                <a:cs typeface="Arial" pitchFamily="34" charset="0"/>
              </a:rPr>
              <a:t> </a:t>
            </a:r>
            <a:r>
              <a:rPr lang="en-US" sz="2800" dirty="0" err="1">
                <a:latin typeface="Arial" pitchFamily="34" charset="0"/>
                <a:cs typeface="Arial" pitchFamily="34" charset="0"/>
              </a:rPr>
              <a:t>chức</a:t>
            </a:r>
            <a:r>
              <a:rPr lang="en-US" sz="2800" dirty="0">
                <a:latin typeface="Arial" pitchFamily="34" charset="0"/>
                <a:cs typeface="Arial" pitchFamily="34" charset="0"/>
              </a:rPr>
              <a:t> </a:t>
            </a:r>
            <a:r>
              <a:rPr lang="en-US" sz="2800" dirty="0" err="1">
                <a:latin typeface="Arial" pitchFamily="34" charset="0"/>
                <a:cs typeface="Arial" pitchFamily="34" charset="0"/>
              </a:rPr>
              <a:t>năng</a:t>
            </a:r>
            <a:r>
              <a:rPr lang="en-US" sz="2800" dirty="0">
                <a:latin typeface="Arial" pitchFamily="34" charset="0"/>
                <a:cs typeface="Arial" pitchFamily="34" charset="0"/>
              </a:rPr>
              <a:t> </a:t>
            </a:r>
            <a:r>
              <a:rPr lang="en-US" sz="2800" dirty="0" err="1">
                <a:latin typeface="Arial" pitchFamily="34" charset="0"/>
                <a:cs typeface="Arial" pitchFamily="34" charset="0"/>
              </a:rPr>
              <a:t>thận</a:t>
            </a:r>
            <a:r>
              <a:rPr lang="en-US" sz="2800" dirty="0">
                <a:latin typeface="Arial" pitchFamily="34" charset="0"/>
                <a:cs typeface="Arial" pitchFamily="34" charset="0"/>
              </a:rPr>
              <a:t> </a:t>
            </a:r>
            <a:r>
              <a:rPr lang="en-US" sz="2800" dirty="0" err="1">
                <a:latin typeface="Arial" pitchFamily="34" charset="0"/>
                <a:cs typeface="Arial" pitchFamily="34" charset="0"/>
              </a:rPr>
              <a:t>mạn</a:t>
            </a:r>
            <a:r>
              <a:rPr lang="en-US" sz="2800" dirty="0">
                <a:latin typeface="Arial" pitchFamily="34" charset="0"/>
                <a:cs typeface="Arial" pitchFamily="34" charset="0"/>
              </a:rPr>
              <a:t> </a:t>
            </a:r>
            <a:r>
              <a:rPr lang="en-US" sz="2800" dirty="0" err="1">
                <a:latin typeface="Arial" pitchFamily="34" charset="0"/>
                <a:cs typeface="Arial" pitchFamily="34" charset="0"/>
              </a:rPr>
              <a:t>tính</a:t>
            </a:r>
            <a:r>
              <a:rPr lang="en-US" sz="2800" dirty="0">
                <a:latin typeface="Arial" pitchFamily="34" charset="0"/>
                <a:cs typeface="Arial" pitchFamily="34" charset="0"/>
              </a:rPr>
              <a:t> </a:t>
            </a:r>
            <a:r>
              <a:rPr lang="en-US" sz="2800" dirty="0" err="1">
                <a:latin typeface="Arial" pitchFamily="34" charset="0"/>
                <a:cs typeface="Arial" pitchFamily="34" charset="0"/>
              </a:rPr>
              <a:t>không</a:t>
            </a:r>
            <a:r>
              <a:rPr lang="en-US" sz="2800" dirty="0">
                <a:latin typeface="Arial" pitchFamily="34" charset="0"/>
                <a:cs typeface="Arial" pitchFamily="34" charset="0"/>
              </a:rPr>
              <a:t> </a:t>
            </a:r>
            <a:r>
              <a:rPr lang="en-US" sz="2800" dirty="0" err="1">
                <a:latin typeface="Arial" pitchFamily="34" charset="0"/>
                <a:cs typeface="Arial" pitchFamily="34" charset="0"/>
              </a:rPr>
              <a:t>hồi</a:t>
            </a:r>
            <a:r>
              <a:rPr lang="en-US" sz="2800" dirty="0">
                <a:latin typeface="Arial" pitchFamily="34" charset="0"/>
                <a:cs typeface="Arial" pitchFamily="34" charset="0"/>
              </a:rPr>
              <a:t> </a:t>
            </a:r>
            <a:r>
              <a:rPr lang="en-US" sz="2800" dirty="0" err="1">
                <a:latin typeface="Arial" pitchFamily="34" charset="0"/>
                <a:cs typeface="Arial" pitchFamily="34" charset="0"/>
              </a:rPr>
              <a:t>phục</a:t>
            </a:r>
            <a:r>
              <a:rPr lang="en-US" sz="2800" dirty="0">
                <a:latin typeface="Arial" pitchFamily="34" charset="0"/>
                <a:cs typeface="Arial" pitchFamily="34" charset="0"/>
              </a:rPr>
              <a:t>, </a:t>
            </a:r>
            <a:r>
              <a:rPr lang="en-US" sz="2800" dirty="0" err="1">
                <a:latin typeface="Arial" pitchFamily="34" charset="0"/>
                <a:cs typeface="Arial" pitchFamily="34" charset="0"/>
              </a:rPr>
              <a:t>tương</a:t>
            </a:r>
            <a:r>
              <a:rPr lang="en-US" sz="2800" dirty="0">
                <a:latin typeface="Arial" pitchFamily="34" charset="0"/>
                <a:cs typeface="Arial" pitchFamily="34" charset="0"/>
              </a:rPr>
              <a:t> </a:t>
            </a:r>
            <a:r>
              <a:rPr lang="en-US" sz="2800" dirty="0" err="1">
                <a:latin typeface="Arial" pitchFamily="34" charset="0"/>
                <a:cs typeface="Arial" pitchFamily="34" charset="0"/>
              </a:rPr>
              <a:t>ứng</a:t>
            </a:r>
            <a:r>
              <a:rPr lang="en-US" sz="2800" dirty="0">
                <a:latin typeface="Arial" pitchFamily="34" charset="0"/>
                <a:cs typeface="Arial" pitchFamily="34" charset="0"/>
              </a:rPr>
              <a:t> </a:t>
            </a:r>
            <a:r>
              <a:rPr lang="en-US" sz="2800" dirty="0" err="1">
                <a:latin typeface="Arial" pitchFamily="34" charset="0"/>
                <a:cs typeface="Arial" pitchFamily="34" charset="0"/>
              </a:rPr>
              <a:t>giai</a:t>
            </a:r>
            <a:r>
              <a:rPr lang="en-US" sz="2800" dirty="0">
                <a:latin typeface="Arial" pitchFamily="34" charset="0"/>
                <a:cs typeface="Arial" pitchFamily="34" charset="0"/>
              </a:rPr>
              <a:t> </a:t>
            </a:r>
            <a:r>
              <a:rPr lang="en-US" sz="2800" dirty="0" err="1">
                <a:latin typeface="Arial" pitchFamily="34" charset="0"/>
                <a:cs typeface="Arial" pitchFamily="34" charset="0"/>
              </a:rPr>
              <a:t>đoạn</a:t>
            </a:r>
            <a:r>
              <a:rPr lang="en-US" sz="2800" dirty="0">
                <a:latin typeface="Arial" pitchFamily="34" charset="0"/>
                <a:cs typeface="Arial" pitchFamily="34" charset="0"/>
              </a:rPr>
              <a:t> 3-5.</a:t>
            </a:r>
          </a:p>
          <a:p>
            <a:pPr lvl="0">
              <a:lnSpc>
                <a:spcPct val="150000"/>
              </a:lnSpc>
              <a:spcAft>
                <a:spcPts val="600"/>
              </a:spcAft>
            </a:pPr>
            <a:r>
              <a:rPr lang="en-US" sz="2800" b="1" dirty="0" err="1">
                <a:latin typeface="Arial" pitchFamily="34" charset="0"/>
                <a:cs typeface="Arial" pitchFamily="34" charset="0"/>
              </a:rPr>
              <a:t>Suy</a:t>
            </a:r>
            <a:r>
              <a:rPr lang="en-US" sz="2800" b="1" dirty="0">
                <a:latin typeface="Arial" pitchFamily="34" charset="0"/>
                <a:cs typeface="Arial" pitchFamily="34" charset="0"/>
              </a:rPr>
              <a:t> </a:t>
            </a:r>
            <a:r>
              <a:rPr lang="en-US" sz="2800" b="1" dirty="0" err="1">
                <a:latin typeface="Arial" pitchFamily="34" charset="0"/>
                <a:cs typeface="Arial" pitchFamily="34" charset="0"/>
              </a:rPr>
              <a:t>thận</a:t>
            </a:r>
            <a:r>
              <a:rPr lang="en-US" sz="2800" b="1" dirty="0">
                <a:latin typeface="Arial" pitchFamily="34" charset="0"/>
                <a:cs typeface="Arial" pitchFamily="34" charset="0"/>
              </a:rPr>
              <a:t> </a:t>
            </a:r>
            <a:r>
              <a:rPr lang="en-US" sz="2800" b="1" dirty="0" err="1">
                <a:latin typeface="Arial" pitchFamily="34" charset="0"/>
                <a:cs typeface="Arial" pitchFamily="34" charset="0"/>
              </a:rPr>
              <a:t>mạn</a:t>
            </a:r>
            <a:r>
              <a:rPr lang="en-US" sz="2800" b="1" dirty="0">
                <a:latin typeface="Arial" pitchFamily="34" charset="0"/>
                <a:cs typeface="Arial" pitchFamily="34" charset="0"/>
              </a:rPr>
              <a:t> </a:t>
            </a:r>
            <a:r>
              <a:rPr lang="en-US" sz="2800" b="1" dirty="0" err="1">
                <a:latin typeface="Arial" pitchFamily="34" charset="0"/>
                <a:cs typeface="Arial" pitchFamily="34" charset="0"/>
              </a:rPr>
              <a:t>giai</a:t>
            </a:r>
            <a:r>
              <a:rPr lang="en-US" sz="2800" b="1" dirty="0">
                <a:latin typeface="Arial" pitchFamily="34" charset="0"/>
                <a:cs typeface="Arial" pitchFamily="34" charset="0"/>
              </a:rPr>
              <a:t> </a:t>
            </a:r>
            <a:r>
              <a:rPr lang="en-US" sz="2800" b="1" dirty="0" err="1">
                <a:latin typeface="Arial" pitchFamily="34" charset="0"/>
                <a:cs typeface="Arial" pitchFamily="34" charset="0"/>
              </a:rPr>
              <a:t>đoạn</a:t>
            </a:r>
            <a:r>
              <a:rPr lang="en-US" sz="2800" b="1" dirty="0">
                <a:latin typeface="Arial" pitchFamily="34" charset="0"/>
                <a:cs typeface="Arial" pitchFamily="34" charset="0"/>
              </a:rPr>
              <a:t> </a:t>
            </a:r>
            <a:r>
              <a:rPr lang="en-US" sz="2800" b="1" dirty="0" err="1">
                <a:latin typeface="Arial" pitchFamily="34" charset="0"/>
                <a:cs typeface="Arial" pitchFamily="34" charset="0"/>
              </a:rPr>
              <a:t>cuối</a:t>
            </a:r>
            <a:r>
              <a:rPr lang="en-US" sz="2800" dirty="0">
                <a:latin typeface="Arial" pitchFamily="34" charset="0"/>
                <a:cs typeface="Arial" pitchFamily="34" charset="0"/>
              </a:rPr>
              <a:t>: </a:t>
            </a:r>
            <a:r>
              <a:rPr lang="en-US" sz="2800" dirty="0" err="1">
                <a:latin typeface="Arial" pitchFamily="34" charset="0"/>
                <a:cs typeface="Arial" pitchFamily="34" charset="0"/>
              </a:rPr>
              <a:t>bệnh</a:t>
            </a:r>
            <a:r>
              <a:rPr lang="en-US" sz="2800" dirty="0">
                <a:latin typeface="Arial" pitchFamily="34" charset="0"/>
                <a:cs typeface="Arial" pitchFamily="34" charset="0"/>
              </a:rPr>
              <a:t> </a:t>
            </a:r>
            <a:r>
              <a:rPr lang="en-US" sz="2800" dirty="0" err="1">
                <a:latin typeface="Arial" pitchFamily="34" charset="0"/>
                <a:cs typeface="Arial" pitchFamily="34" charset="0"/>
              </a:rPr>
              <a:t>nhân</a:t>
            </a:r>
            <a:r>
              <a:rPr lang="en-US" sz="2800" dirty="0">
                <a:latin typeface="Arial" pitchFamily="34" charset="0"/>
                <a:cs typeface="Arial" pitchFamily="34" charset="0"/>
              </a:rPr>
              <a:t> </a:t>
            </a:r>
            <a:r>
              <a:rPr lang="en-US" sz="2800" dirty="0" err="1">
                <a:latin typeface="Arial" pitchFamily="34" charset="0"/>
                <a:cs typeface="Arial" pitchFamily="34" charset="0"/>
              </a:rPr>
              <a:t>cần</a:t>
            </a:r>
            <a:r>
              <a:rPr lang="en-US" sz="2800" dirty="0">
                <a:latin typeface="Arial" pitchFamily="34" charset="0"/>
                <a:cs typeface="Arial" pitchFamily="34" charset="0"/>
              </a:rPr>
              <a:t> </a:t>
            </a:r>
            <a:r>
              <a:rPr lang="en-US" sz="2800" dirty="0" err="1">
                <a:latin typeface="Arial" pitchFamily="34" charset="0"/>
                <a:cs typeface="Arial" pitchFamily="34" charset="0"/>
              </a:rPr>
              <a:t>được</a:t>
            </a:r>
            <a:r>
              <a:rPr lang="en-US" sz="2800" dirty="0">
                <a:latin typeface="Arial" pitchFamily="34" charset="0"/>
                <a:cs typeface="Arial" pitchFamily="34" charset="0"/>
              </a:rPr>
              <a:t> </a:t>
            </a:r>
            <a:r>
              <a:rPr lang="en-US" sz="2800" dirty="0" err="1">
                <a:latin typeface="Arial" pitchFamily="34" charset="0"/>
                <a:cs typeface="Arial" pitchFamily="34" charset="0"/>
              </a:rPr>
              <a:t>điều</a:t>
            </a:r>
            <a:r>
              <a:rPr lang="en-US" sz="2800" dirty="0">
                <a:latin typeface="Arial" pitchFamily="34" charset="0"/>
                <a:cs typeface="Arial" pitchFamily="34" charset="0"/>
              </a:rPr>
              <a:t> </a:t>
            </a:r>
            <a:r>
              <a:rPr lang="en-US" sz="2800" dirty="0" err="1">
                <a:latin typeface="Arial" pitchFamily="34" charset="0"/>
                <a:cs typeface="Arial" pitchFamily="34" charset="0"/>
              </a:rPr>
              <a:t>trị</a:t>
            </a:r>
            <a:r>
              <a:rPr lang="en-US" sz="2800" dirty="0">
                <a:latin typeface="Arial" pitchFamily="34" charset="0"/>
                <a:cs typeface="Arial" pitchFamily="34" charset="0"/>
              </a:rPr>
              <a:t> </a:t>
            </a:r>
            <a:r>
              <a:rPr lang="en-US" sz="2800" dirty="0" err="1">
                <a:latin typeface="Arial" pitchFamily="34" charset="0"/>
                <a:cs typeface="Arial" pitchFamily="34" charset="0"/>
              </a:rPr>
              <a:t>thay</a:t>
            </a:r>
            <a:r>
              <a:rPr lang="en-US" sz="2800" dirty="0">
                <a:latin typeface="Arial" pitchFamily="34" charset="0"/>
                <a:cs typeface="Arial" pitchFamily="34" charset="0"/>
              </a:rPr>
              <a:t> </a:t>
            </a:r>
            <a:r>
              <a:rPr lang="en-US" sz="2800" dirty="0" err="1">
                <a:latin typeface="Arial" pitchFamily="34" charset="0"/>
                <a:cs typeface="Arial" pitchFamily="34" charset="0"/>
              </a:rPr>
              <a:t>thế</a:t>
            </a:r>
            <a:r>
              <a:rPr lang="en-US" sz="2800" dirty="0">
                <a:latin typeface="Arial" pitchFamily="34" charset="0"/>
                <a:cs typeface="Arial" pitchFamily="34" charset="0"/>
              </a:rPr>
              <a:t> </a:t>
            </a:r>
            <a:r>
              <a:rPr lang="en-US" sz="2800" dirty="0" err="1">
                <a:latin typeface="Arial" pitchFamily="34" charset="0"/>
                <a:cs typeface="Arial" pitchFamily="34" charset="0"/>
              </a:rPr>
              <a:t>thận</a:t>
            </a:r>
            <a:r>
              <a:rPr lang="en-US" sz="2800" dirty="0">
                <a:latin typeface="Arial" pitchFamily="34" charset="0"/>
                <a:cs typeface="Arial" pitchFamily="34" charset="0"/>
              </a:rPr>
              <a:t>, </a:t>
            </a:r>
            <a:r>
              <a:rPr lang="en-US" sz="2800" dirty="0" err="1">
                <a:latin typeface="Arial" pitchFamily="34" charset="0"/>
                <a:cs typeface="Arial" pitchFamily="34" charset="0"/>
              </a:rPr>
              <a:t>nếu</a:t>
            </a:r>
            <a:r>
              <a:rPr lang="en-US" sz="2800" dirty="0">
                <a:latin typeface="Arial" pitchFamily="34" charset="0"/>
                <a:cs typeface="Arial" pitchFamily="34" charset="0"/>
              </a:rPr>
              <a:t> </a:t>
            </a:r>
            <a:r>
              <a:rPr lang="en-US" sz="2800" dirty="0" err="1">
                <a:latin typeface="Arial" pitchFamily="34" charset="0"/>
                <a:cs typeface="Arial" pitchFamily="34" charset="0"/>
              </a:rPr>
              <a:t>không</a:t>
            </a:r>
            <a:r>
              <a:rPr lang="en-US" sz="2800" dirty="0">
                <a:latin typeface="Arial" pitchFamily="34" charset="0"/>
                <a:cs typeface="Arial" pitchFamily="34" charset="0"/>
              </a:rPr>
              <a:t> </a:t>
            </a:r>
            <a:r>
              <a:rPr lang="en-US" sz="2800" dirty="0" err="1">
                <a:latin typeface="Arial" pitchFamily="34" charset="0"/>
                <a:cs typeface="Arial" pitchFamily="34" charset="0"/>
              </a:rPr>
              <a:t>sẽ</a:t>
            </a:r>
            <a:r>
              <a:rPr lang="en-US" sz="2800" dirty="0">
                <a:latin typeface="Arial" pitchFamily="34" charset="0"/>
                <a:cs typeface="Arial" pitchFamily="34" charset="0"/>
              </a:rPr>
              <a:t> </a:t>
            </a:r>
            <a:r>
              <a:rPr lang="en-US" sz="2800" dirty="0" err="1">
                <a:latin typeface="Arial" pitchFamily="34" charset="0"/>
                <a:cs typeface="Arial" pitchFamily="34" charset="0"/>
              </a:rPr>
              <a:t>dẫn</a:t>
            </a:r>
            <a:r>
              <a:rPr lang="en-US" sz="2800" dirty="0">
                <a:latin typeface="Arial" pitchFamily="34" charset="0"/>
                <a:cs typeface="Arial" pitchFamily="34" charset="0"/>
              </a:rPr>
              <a:t> </a:t>
            </a:r>
            <a:r>
              <a:rPr lang="en-US" sz="2800" dirty="0" err="1">
                <a:latin typeface="Arial" pitchFamily="34" charset="0"/>
                <a:cs typeface="Arial" pitchFamily="34" charset="0"/>
              </a:rPr>
              <a:t>đến</a:t>
            </a:r>
            <a:r>
              <a:rPr lang="en-US" sz="2800" dirty="0">
                <a:latin typeface="Arial" pitchFamily="34" charset="0"/>
                <a:cs typeface="Arial" pitchFamily="34" charset="0"/>
              </a:rPr>
              <a:t> </a:t>
            </a:r>
            <a:r>
              <a:rPr lang="en-US" sz="2800" dirty="0" err="1">
                <a:latin typeface="Arial" pitchFamily="34" charset="0"/>
                <a:cs typeface="Arial" pitchFamily="34" charset="0"/>
              </a:rPr>
              <a:t>tử</a:t>
            </a:r>
            <a:r>
              <a:rPr lang="en-US" sz="2800" dirty="0">
                <a:latin typeface="Arial" pitchFamily="34" charset="0"/>
                <a:cs typeface="Arial" pitchFamily="34" charset="0"/>
              </a:rPr>
              <a:t> </a:t>
            </a:r>
            <a:r>
              <a:rPr lang="en-US" sz="2800" dirty="0" err="1">
                <a:latin typeface="Arial" pitchFamily="34" charset="0"/>
                <a:cs typeface="Arial" pitchFamily="34" charset="0"/>
              </a:rPr>
              <a:t>vong</a:t>
            </a:r>
            <a:r>
              <a:rPr lang="en-US" sz="2800" dirty="0" smtClean="0">
                <a:latin typeface="Arial" pitchFamily="34" charset="0"/>
                <a:cs typeface="Arial" pitchFamily="34" charset="0"/>
              </a:rPr>
              <a:t>.</a:t>
            </a:r>
            <a:endParaRPr lang="en-US" sz="2800" dirty="0">
              <a:latin typeface="Arial" pitchFamily="34" charset="0"/>
              <a:cs typeface="Arial" pitchFamily="34" charset="0"/>
            </a:endParaRPr>
          </a:p>
        </p:txBody>
      </p:sp>
      <p:sp>
        <p:nvSpPr>
          <p:cNvPr id="4" name="TextBox 3"/>
          <p:cNvSpPr txBox="1"/>
          <p:nvPr/>
        </p:nvSpPr>
        <p:spPr>
          <a:xfrm>
            <a:off x="533400" y="609600"/>
            <a:ext cx="5943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Định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nghĩa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thận</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mạn</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490047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143000"/>
            <a:ext cx="8229600" cy="5486400"/>
          </a:xfrm>
        </p:spPr>
        <p:txBody>
          <a:bodyPr>
            <a:normAutofit fontScale="92500"/>
          </a:bodyPr>
          <a:lstStyle/>
          <a:p>
            <a:pPr marL="0" indent="0">
              <a:lnSpc>
                <a:spcPct val="150000"/>
              </a:lnSpc>
              <a:spcAft>
                <a:spcPts val="600"/>
              </a:spcAft>
              <a:buNone/>
            </a:pPr>
            <a:r>
              <a:rPr lang="en-US" dirty="0" err="1" smtClean="0">
                <a:latin typeface="Arial" pitchFamily="34" charset="0"/>
                <a:cs typeface="Arial" pitchFamily="34" charset="0"/>
              </a:rPr>
              <a:t>Một</a:t>
            </a:r>
            <a:r>
              <a:rPr lang="en-US" dirty="0" smtClean="0">
                <a:latin typeface="Arial" pitchFamily="34" charset="0"/>
                <a:cs typeface="Arial" pitchFamily="34" charset="0"/>
              </a:rPr>
              <a:t> </a:t>
            </a:r>
            <a:r>
              <a:rPr lang="en-US" dirty="0" err="1" smtClean="0">
                <a:latin typeface="Arial" pitchFamily="34" charset="0"/>
                <a:cs typeface="Arial" pitchFamily="34" charset="0"/>
              </a:rPr>
              <a:t>trong</a:t>
            </a:r>
            <a:r>
              <a:rPr lang="en-US" dirty="0">
                <a:latin typeface="Arial" pitchFamily="34" charset="0"/>
                <a:cs typeface="Arial" pitchFamily="34" charset="0"/>
              </a:rPr>
              <a:t> </a:t>
            </a:r>
            <a:r>
              <a:rPr lang="en-US" dirty="0" err="1" smtClean="0">
                <a:latin typeface="Arial" pitchFamily="34" charset="0"/>
                <a:cs typeface="Arial" pitchFamily="34" charset="0"/>
              </a:rPr>
              <a:t>hai</a:t>
            </a:r>
            <a:r>
              <a:rPr lang="en-US" dirty="0" smtClean="0">
                <a:latin typeface="Arial" pitchFamily="34" charset="0"/>
                <a:cs typeface="Arial" pitchFamily="34" charset="0"/>
              </a:rPr>
              <a:t> </a:t>
            </a:r>
            <a:r>
              <a:rPr lang="en-US" dirty="0" err="1" smtClean="0">
                <a:latin typeface="Arial" pitchFamily="34" charset="0"/>
                <a:cs typeface="Arial" pitchFamily="34" charset="0"/>
              </a:rPr>
              <a:t>tiêu</a:t>
            </a:r>
            <a:r>
              <a:rPr lang="en-US" dirty="0" smtClean="0">
                <a:latin typeface="Arial" pitchFamily="34" charset="0"/>
                <a:cs typeface="Arial" pitchFamily="34" charset="0"/>
              </a:rPr>
              <a:t> </a:t>
            </a:r>
            <a:r>
              <a:rPr lang="en-US" dirty="0" err="1" smtClean="0">
                <a:latin typeface="Arial" pitchFamily="34" charset="0"/>
                <a:cs typeface="Arial" pitchFamily="34" charset="0"/>
              </a:rPr>
              <a:t>chuẩn</a:t>
            </a:r>
            <a:r>
              <a:rPr lang="en-US" dirty="0" smtClean="0">
                <a:latin typeface="Arial" pitchFamily="34" charset="0"/>
                <a:cs typeface="Arial" pitchFamily="34" charset="0"/>
              </a:rPr>
              <a:t>, </a:t>
            </a:r>
            <a:r>
              <a:rPr lang="en-US" dirty="0" err="1" smtClean="0">
                <a:latin typeface="Arial" pitchFamily="34" charset="0"/>
                <a:cs typeface="Arial" pitchFamily="34" charset="0"/>
              </a:rPr>
              <a:t>kéo</a:t>
            </a:r>
            <a:r>
              <a:rPr lang="en-US" dirty="0" smtClean="0">
                <a:latin typeface="Arial" pitchFamily="34" charset="0"/>
                <a:cs typeface="Arial" pitchFamily="34" charset="0"/>
              </a:rPr>
              <a:t> </a:t>
            </a:r>
            <a:r>
              <a:rPr lang="en-US" dirty="0" err="1" smtClean="0">
                <a:latin typeface="Arial" pitchFamily="34" charset="0"/>
                <a:cs typeface="Arial" pitchFamily="34" charset="0"/>
              </a:rPr>
              <a:t>dài</a:t>
            </a:r>
            <a:r>
              <a:rPr lang="en-US" dirty="0" smtClean="0">
                <a:latin typeface="Arial" pitchFamily="34" charset="0"/>
                <a:cs typeface="Arial" pitchFamily="34" charset="0"/>
              </a:rPr>
              <a:t> </a:t>
            </a:r>
            <a:r>
              <a:rPr lang="en-US" b="1" dirty="0" smtClean="0">
                <a:latin typeface="Arial" pitchFamily="34" charset="0"/>
                <a:cs typeface="Arial" pitchFamily="34" charset="0"/>
              </a:rPr>
              <a:t>≥ 3 </a:t>
            </a:r>
            <a:r>
              <a:rPr lang="en-US" b="1" dirty="0" err="1" smtClean="0">
                <a:latin typeface="Arial" pitchFamily="34" charset="0"/>
                <a:cs typeface="Arial" pitchFamily="34" charset="0"/>
              </a:rPr>
              <a:t>tháng</a:t>
            </a:r>
            <a:r>
              <a:rPr lang="en-US" dirty="0" smtClean="0">
                <a:latin typeface="Arial" pitchFamily="34" charset="0"/>
                <a:cs typeface="Arial" pitchFamily="34" charset="0"/>
              </a:rPr>
              <a:t>:</a:t>
            </a:r>
          </a:p>
          <a:p>
            <a:pPr>
              <a:lnSpc>
                <a:spcPct val="150000"/>
              </a:lnSpc>
              <a:spcAft>
                <a:spcPts val="600"/>
              </a:spcAft>
              <a:buFont typeface="Wingdings" pitchFamily="2" charset="2"/>
              <a:buChar char="v"/>
            </a:pPr>
            <a:r>
              <a:rPr lang="en-US" dirty="0" err="1" smtClean="0">
                <a:latin typeface="Arial" pitchFamily="34" charset="0"/>
                <a:cs typeface="Arial" pitchFamily="34" charset="0"/>
              </a:rPr>
              <a:t>Bằng</a:t>
            </a:r>
            <a:r>
              <a:rPr lang="en-US" dirty="0" smtClean="0">
                <a:latin typeface="Arial" pitchFamily="34" charset="0"/>
                <a:cs typeface="Arial" pitchFamily="34" charset="0"/>
              </a:rPr>
              <a:t> </a:t>
            </a:r>
            <a:r>
              <a:rPr lang="en-US" dirty="0" err="1" smtClean="0">
                <a:latin typeface="Arial" pitchFamily="34" charset="0"/>
                <a:cs typeface="Arial" pitchFamily="34" charset="0"/>
              </a:rPr>
              <a:t>chứng</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b="1" dirty="0" err="1" smtClean="0">
                <a:latin typeface="Arial" pitchFamily="34" charset="0"/>
                <a:cs typeface="Arial" pitchFamily="34" charset="0"/>
              </a:rPr>
              <a:t>tổn</a:t>
            </a:r>
            <a:r>
              <a:rPr lang="en-US" b="1" dirty="0" smtClean="0">
                <a:latin typeface="Arial" pitchFamily="34" charset="0"/>
                <a:cs typeface="Arial" pitchFamily="34" charset="0"/>
              </a:rPr>
              <a:t> </a:t>
            </a:r>
            <a:r>
              <a:rPr lang="en-US" b="1" dirty="0" err="1" smtClean="0">
                <a:latin typeface="Arial" pitchFamily="34" charset="0"/>
                <a:cs typeface="Arial" pitchFamily="34" charset="0"/>
              </a:rPr>
              <a:t>thương</a:t>
            </a:r>
            <a:r>
              <a:rPr lang="en-US" b="1" dirty="0" smtClean="0">
                <a:latin typeface="Arial" pitchFamily="34" charset="0"/>
                <a:cs typeface="Arial" pitchFamily="34" charset="0"/>
              </a:rPr>
              <a:t> </a:t>
            </a:r>
            <a:r>
              <a:rPr lang="en-US" b="1" dirty="0" err="1" smtClean="0">
                <a:latin typeface="Arial" pitchFamily="34" charset="0"/>
                <a:cs typeface="Arial" pitchFamily="34" charset="0"/>
              </a:rPr>
              <a:t>cấu</a:t>
            </a:r>
            <a:r>
              <a:rPr lang="en-US" b="1" dirty="0" smtClean="0">
                <a:latin typeface="Arial" pitchFamily="34" charset="0"/>
                <a:cs typeface="Arial" pitchFamily="34" charset="0"/>
              </a:rPr>
              <a:t> </a:t>
            </a:r>
            <a:r>
              <a:rPr lang="en-US" b="1" dirty="0" err="1" smtClean="0">
                <a:latin typeface="Arial" pitchFamily="34" charset="0"/>
                <a:cs typeface="Arial" pitchFamily="34" charset="0"/>
              </a:rPr>
              <a:t>trúc</a:t>
            </a:r>
            <a:r>
              <a:rPr lang="en-US" b="1" dirty="0" smtClean="0">
                <a:latin typeface="Arial" pitchFamily="34" charset="0"/>
                <a:cs typeface="Arial" pitchFamily="34" charset="0"/>
              </a:rPr>
              <a:t> </a:t>
            </a:r>
            <a:r>
              <a:rPr lang="en-US" b="1" dirty="0" err="1" smtClean="0">
                <a:latin typeface="Arial" pitchFamily="34" charset="0"/>
                <a:cs typeface="Arial" pitchFamily="34" charset="0"/>
              </a:rPr>
              <a:t>và</a:t>
            </a:r>
            <a:r>
              <a:rPr lang="en-US" b="1" dirty="0" smtClean="0">
                <a:latin typeface="Arial" pitchFamily="34" charset="0"/>
                <a:cs typeface="Arial" pitchFamily="34" charset="0"/>
              </a:rPr>
              <a:t> </a:t>
            </a:r>
            <a:r>
              <a:rPr lang="en-US" b="1" dirty="0" err="1" smtClean="0">
                <a:latin typeface="Arial" pitchFamily="34" charset="0"/>
                <a:cs typeface="Arial" pitchFamily="34" charset="0"/>
              </a:rPr>
              <a:t>chức</a:t>
            </a:r>
            <a:r>
              <a:rPr lang="en-US" b="1" dirty="0" smtClean="0">
                <a:latin typeface="Arial" pitchFamily="34" charset="0"/>
                <a:cs typeface="Arial" pitchFamily="34" charset="0"/>
              </a:rPr>
              <a:t> </a:t>
            </a:r>
            <a:r>
              <a:rPr lang="en-US" b="1" dirty="0" err="1" smtClean="0">
                <a:latin typeface="Arial" pitchFamily="34" charset="0"/>
                <a:cs typeface="Arial" pitchFamily="34" charset="0"/>
              </a:rPr>
              <a:t>năng</a:t>
            </a:r>
            <a:r>
              <a:rPr lang="en-US" b="1" dirty="0" smtClean="0">
                <a:latin typeface="Arial" pitchFamily="34" charset="0"/>
                <a:cs typeface="Arial" pitchFamily="34" charset="0"/>
              </a:rPr>
              <a:t> </a:t>
            </a:r>
            <a:r>
              <a:rPr lang="en-US" b="1" dirty="0" err="1" smtClean="0">
                <a:latin typeface="Arial" pitchFamily="34" charset="0"/>
                <a:cs typeface="Arial" pitchFamily="34" charset="0"/>
              </a:rPr>
              <a:t>thận</a:t>
            </a:r>
            <a:endParaRPr lang="en-US" b="1" dirty="0" smtClean="0">
              <a:latin typeface="Arial" pitchFamily="34" charset="0"/>
              <a:cs typeface="Arial" pitchFamily="34" charset="0"/>
            </a:endParaRPr>
          </a:p>
          <a:p>
            <a:pPr lvl="1">
              <a:lnSpc>
                <a:spcPct val="150000"/>
              </a:lnSpc>
              <a:spcAft>
                <a:spcPts val="600"/>
              </a:spcAft>
              <a:buFontTx/>
              <a:buChar char="-"/>
            </a:pPr>
            <a:r>
              <a:rPr lang="en-US" dirty="0" err="1" smtClean="0">
                <a:latin typeface="Arial" pitchFamily="34" charset="0"/>
                <a:cs typeface="Arial" pitchFamily="34" charset="0"/>
              </a:rPr>
              <a:t>Tổn</a:t>
            </a:r>
            <a:r>
              <a:rPr lang="en-US" dirty="0" smtClean="0">
                <a:latin typeface="Arial" pitchFamily="34" charset="0"/>
                <a:cs typeface="Arial" pitchFamily="34" charset="0"/>
              </a:rPr>
              <a:t> </a:t>
            </a:r>
            <a:r>
              <a:rPr lang="en-US" dirty="0" err="1" smtClean="0">
                <a:latin typeface="Arial" pitchFamily="34" charset="0"/>
                <a:cs typeface="Arial" pitchFamily="34" charset="0"/>
              </a:rPr>
              <a:t>thương</a:t>
            </a:r>
            <a:r>
              <a:rPr lang="en-US" dirty="0" smtClean="0">
                <a:latin typeface="Arial" pitchFamily="34" charset="0"/>
                <a:cs typeface="Arial" pitchFamily="34" charset="0"/>
              </a:rPr>
              <a:t> </a:t>
            </a:r>
            <a:r>
              <a:rPr lang="en-US" dirty="0" err="1" smtClean="0">
                <a:latin typeface="Arial" pitchFamily="34" charset="0"/>
                <a:cs typeface="Arial" pitchFamily="34" charset="0"/>
              </a:rPr>
              <a:t>mô</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phát</a:t>
            </a:r>
            <a:r>
              <a:rPr lang="en-US" dirty="0" smtClean="0">
                <a:latin typeface="Arial" pitchFamily="34" charset="0"/>
                <a:cs typeface="Arial" pitchFamily="34" charset="0"/>
              </a:rPr>
              <a:t> </a:t>
            </a:r>
            <a:r>
              <a:rPr lang="en-US" dirty="0" err="1" smtClean="0">
                <a:latin typeface="Arial" pitchFamily="34" charset="0"/>
                <a:cs typeface="Arial" pitchFamily="34" charset="0"/>
              </a:rPr>
              <a:t>hiện</a:t>
            </a:r>
            <a:r>
              <a:rPr lang="en-US" dirty="0" smtClean="0">
                <a:latin typeface="Arial" pitchFamily="34" charset="0"/>
                <a:cs typeface="Arial" pitchFamily="34" charset="0"/>
              </a:rPr>
              <a:t> qua </a:t>
            </a:r>
            <a:r>
              <a:rPr lang="en-US" dirty="0" err="1" smtClean="0">
                <a:latin typeface="Arial" pitchFamily="34" charset="0"/>
                <a:cs typeface="Arial" pitchFamily="34" charset="0"/>
              </a:rPr>
              <a:t>sinh</a:t>
            </a:r>
            <a:r>
              <a:rPr lang="en-US" dirty="0" smtClean="0">
                <a:latin typeface="Arial" pitchFamily="34" charset="0"/>
                <a:cs typeface="Arial" pitchFamily="34" charset="0"/>
              </a:rPr>
              <a:t> </a:t>
            </a:r>
            <a:r>
              <a:rPr lang="en-US" dirty="0" err="1" smtClean="0">
                <a:latin typeface="Arial" pitchFamily="34" charset="0"/>
                <a:cs typeface="Arial" pitchFamily="34" charset="0"/>
              </a:rPr>
              <a:t>thiết</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endParaRPr lang="en-US" dirty="0" smtClean="0">
              <a:latin typeface="Arial" pitchFamily="34" charset="0"/>
              <a:cs typeface="Arial" pitchFamily="34" charset="0"/>
            </a:endParaRPr>
          </a:p>
          <a:p>
            <a:pPr lvl="1">
              <a:lnSpc>
                <a:spcPct val="150000"/>
              </a:lnSpc>
              <a:spcAft>
                <a:spcPts val="600"/>
              </a:spcAft>
              <a:buFontTx/>
              <a:buChar char="-"/>
            </a:pPr>
            <a:r>
              <a:rPr lang="en-US" dirty="0" err="1" smtClean="0">
                <a:latin typeface="Arial" pitchFamily="34" charset="0"/>
                <a:cs typeface="Arial" pitchFamily="34" charset="0"/>
              </a:rPr>
              <a:t>Bằng</a:t>
            </a:r>
            <a:r>
              <a:rPr lang="en-US" dirty="0" smtClean="0">
                <a:latin typeface="Arial" pitchFamily="34" charset="0"/>
                <a:cs typeface="Arial" pitchFamily="34" charset="0"/>
              </a:rPr>
              <a:t> </a:t>
            </a:r>
            <a:r>
              <a:rPr lang="en-US" dirty="0" err="1" smtClean="0">
                <a:latin typeface="Arial" pitchFamily="34" charset="0"/>
                <a:cs typeface="Arial" pitchFamily="34" charset="0"/>
              </a:rPr>
              <a:t>chứng</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dirty="0" err="1" smtClean="0">
                <a:latin typeface="Arial" pitchFamily="34" charset="0"/>
                <a:cs typeface="Arial" pitchFamily="34" charset="0"/>
              </a:rPr>
              <a:t>tổn</a:t>
            </a:r>
            <a:r>
              <a:rPr lang="en-US" dirty="0" smtClean="0">
                <a:latin typeface="Arial" pitchFamily="34" charset="0"/>
                <a:cs typeface="Arial" pitchFamily="34" charset="0"/>
              </a:rPr>
              <a:t> </a:t>
            </a:r>
            <a:r>
              <a:rPr lang="en-US" dirty="0" err="1" smtClean="0">
                <a:latin typeface="Arial" pitchFamily="34" charset="0"/>
                <a:cs typeface="Arial" pitchFamily="34" charset="0"/>
              </a:rPr>
              <a:t>thương</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qua </a:t>
            </a:r>
            <a:r>
              <a:rPr lang="en-US" dirty="0" err="1" smtClean="0">
                <a:latin typeface="Arial" pitchFamily="34" charset="0"/>
                <a:cs typeface="Arial" pitchFamily="34" charset="0"/>
              </a:rPr>
              <a:t>xét</a:t>
            </a:r>
            <a:r>
              <a:rPr lang="en-US" dirty="0" smtClean="0">
                <a:latin typeface="Arial" pitchFamily="34" charset="0"/>
                <a:cs typeface="Arial" pitchFamily="34" charset="0"/>
              </a:rPr>
              <a:t> </a:t>
            </a:r>
            <a:r>
              <a:rPr lang="en-US" dirty="0" err="1" smtClean="0">
                <a:latin typeface="Arial" pitchFamily="34" charset="0"/>
                <a:cs typeface="Arial" pitchFamily="34" charset="0"/>
              </a:rPr>
              <a:t>nghiệm</a:t>
            </a:r>
            <a:r>
              <a:rPr lang="en-US" dirty="0" smtClean="0">
                <a:latin typeface="Arial" pitchFamily="34" charset="0"/>
                <a:cs typeface="Arial" pitchFamily="34" charset="0"/>
              </a:rPr>
              <a:t> </a:t>
            </a:r>
            <a:r>
              <a:rPr lang="en-US" dirty="0" err="1" smtClean="0">
                <a:latin typeface="Arial" pitchFamily="34" charset="0"/>
                <a:cs typeface="Arial" pitchFamily="34" charset="0"/>
              </a:rPr>
              <a:t>máu</a:t>
            </a:r>
            <a:r>
              <a:rPr lang="en-US" dirty="0" smtClean="0">
                <a:latin typeface="Arial" pitchFamily="34" charset="0"/>
                <a:cs typeface="Arial" pitchFamily="34" charset="0"/>
              </a:rPr>
              <a:t>, </a:t>
            </a:r>
            <a:r>
              <a:rPr lang="en-US" dirty="0" err="1" smtClean="0">
                <a:latin typeface="Arial" pitchFamily="34" charset="0"/>
                <a:cs typeface="Arial" pitchFamily="34" charset="0"/>
              </a:rPr>
              <a:t>hoặc</a:t>
            </a:r>
            <a:r>
              <a:rPr lang="en-US" dirty="0" smtClean="0">
                <a:latin typeface="Arial" pitchFamily="34" charset="0"/>
                <a:cs typeface="Arial" pitchFamily="34" charset="0"/>
              </a:rPr>
              <a:t> </a:t>
            </a:r>
            <a:r>
              <a:rPr lang="en-US" dirty="0" err="1" smtClean="0">
                <a:latin typeface="Arial" pitchFamily="34" charset="0"/>
                <a:cs typeface="Arial" pitchFamily="34" charset="0"/>
              </a:rPr>
              <a:t>nước</a:t>
            </a:r>
            <a:r>
              <a:rPr lang="en-US" dirty="0" smtClean="0">
                <a:latin typeface="Arial" pitchFamily="34" charset="0"/>
                <a:cs typeface="Arial" pitchFamily="34" charset="0"/>
              </a:rPr>
              <a:t> </a:t>
            </a:r>
            <a:r>
              <a:rPr lang="en-US" dirty="0" err="1" smtClean="0">
                <a:latin typeface="Arial" pitchFamily="34" charset="0"/>
                <a:cs typeface="Arial" pitchFamily="34" charset="0"/>
              </a:rPr>
              <a:t>tiểu</a:t>
            </a:r>
            <a:r>
              <a:rPr lang="en-US" dirty="0" smtClean="0">
                <a:latin typeface="Arial" pitchFamily="34" charset="0"/>
                <a:cs typeface="Arial" pitchFamily="34" charset="0"/>
              </a:rPr>
              <a:t>, </a:t>
            </a:r>
            <a:r>
              <a:rPr lang="en-US" dirty="0" err="1" smtClean="0">
                <a:latin typeface="Arial" pitchFamily="34" charset="0"/>
                <a:cs typeface="Arial" pitchFamily="34" charset="0"/>
              </a:rPr>
              <a:t>hoặc</a:t>
            </a:r>
            <a:r>
              <a:rPr lang="en-US" dirty="0" smtClean="0">
                <a:latin typeface="Arial" pitchFamily="34" charset="0"/>
                <a:cs typeface="Arial" pitchFamily="34" charset="0"/>
              </a:rPr>
              <a:t> </a:t>
            </a:r>
            <a:r>
              <a:rPr lang="en-US" dirty="0" err="1" smtClean="0">
                <a:latin typeface="Arial" pitchFamily="34" charset="0"/>
                <a:cs typeface="Arial" pitchFamily="34" charset="0"/>
              </a:rPr>
              <a:t>xét</a:t>
            </a:r>
            <a:r>
              <a:rPr lang="en-US" dirty="0" smtClean="0">
                <a:latin typeface="Arial" pitchFamily="34" charset="0"/>
                <a:cs typeface="Arial" pitchFamily="34" charset="0"/>
              </a:rPr>
              <a:t> </a:t>
            </a:r>
            <a:r>
              <a:rPr lang="en-US" dirty="0" err="1" smtClean="0">
                <a:latin typeface="Arial" pitchFamily="34" charset="0"/>
                <a:cs typeface="Arial" pitchFamily="34" charset="0"/>
              </a:rPr>
              <a:t>nghiệm</a:t>
            </a:r>
            <a:r>
              <a:rPr lang="en-US" dirty="0" smtClean="0">
                <a:latin typeface="Arial" pitchFamily="34" charset="0"/>
                <a:cs typeface="Arial" pitchFamily="34" charset="0"/>
              </a:rPr>
              <a:t> </a:t>
            </a:r>
            <a:r>
              <a:rPr lang="en-US" dirty="0" err="1" smtClean="0">
                <a:latin typeface="Arial" pitchFamily="34" charset="0"/>
                <a:cs typeface="Arial" pitchFamily="34" charset="0"/>
              </a:rPr>
              <a:t>hình</a:t>
            </a:r>
            <a:r>
              <a:rPr lang="en-US" dirty="0" smtClean="0">
                <a:latin typeface="Arial" pitchFamily="34" charset="0"/>
                <a:cs typeface="Arial" pitchFamily="34" charset="0"/>
              </a:rPr>
              <a:t> </a:t>
            </a:r>
            <a:r>
              <a:rPr lang="en-US" dirty="0" err="1" smtClean="0">
                <a:latin typeface="Arial" pitchFamily="34" charset="0"/>
                <a:cs typeface="Arial" pitchFamily="34" charset="0"/>
              </a:rPr>
              <a:t>ảnh</a:t>
            </a:r>
            <a:r>
              <a:rPr lang="en-US" dirty="0" smtClean="0">
                <a:latin typeface="Arial" pitchFamily="34" charset="0"/>
                <a:cs typeface="Arial" pitchFamily="34" charset="0"/>
              </a:rPr>
              <a:t> </a:t>
            </a:r>
            <a:r>
              <a:rPr lang="en-US" dirty="0" err="1" smtClean="0">
                <a:latin typeface="Arial" pitchFamily="34" charset="0"/>
                <a:cs typeface="Arial" pitchFamily="34" charset="0"/>
              </a:rPr>
              <a:t>kèm</a:t>
            </a:r>
            <a:r>
              <a:rPr lang="en-US" dirty="0" smtClean="0">
                <a:latin typeface="Arial" pitchFamily="34" charset="0"/>
                <a:cs typeface="Arial" pitchFamily="34" charset="0"/>
              </a:rPr>
              <a:t> </a:t>
            </a:r>
            <a:r>
              <a:rPr lang="en-US" dirty="0" err="1" smtClean="0">
                <a:latin typeface="Arial" pitchFamily="34" charset="0"/>
                <a:cs typeface="Arial" pitchFamily="34" charset="0"/>
              </a:rPr>
              <a:t>hoặc</a:t>
            </a:r>
            <a:r>
              <a:rPr lang="en-US" dirty="0" smtClean="0">
                <a:latin typeface="Arial" pitchFamily="34" charset="0"/>
                <a:cs typeface="Arial" pitchFamily="34" charset="0"/>
              </a:rPr>
              <a:t> </a:t>
            </a:r>
            <a:r>
              <a:rPr lang="en-US" dirty="0" err="1" smtClean="0">
                <a:latin typeface="Arial" pitchFamily="34" charset="0"/>
                <a:cs typeface="Arial" pitchFamily="34" charset="0"/>
              </a:rPr>
              <a:t>không</a:t>
            </a:r>
            <a:r>
              <a:rPr lang="en-US" dirty="0" smtClean="0">
                <a:latin typeface="Arial" pitchFamily="34" charset="0"/>
                <a:cs typeface="Arial" pitchFamily="34" charset="0"/>
              </a:rPr>
              <a:t> </a:t>
            </a:r>
            <a:r>
              <a:rPr lang="en-US" dirty="0" err="1" smtClean="0">
                <a:latin typeface="Arial" pitchFamily="34" charset="0"/>
                <a:cs typeface="Arial" pitchFamily="34" charset="0"/>
              </a:rPr>
              <a:t>kèm</a:t>
            </a:r>
            <a:r>
              <a:rPr lang="en-US" dirty="0" smtClean="0">
                <a:latin typeface="Arial" pitchFamily="34" charset="0"/>
                <a:cs typeface="Arial" pitchFamily="34" charset="0"/>
              </a:rPr>
              <a:t> </a:t>
            </a:r>
            <a:r>
              <a:rPr lang="en-US" dirty="0" err="1" smtClean="0">
                <a:latin typeface="Arial" pitchFamily="34" charset="0"/>
                <a:cs typeface="Arial" pitchFamily="34" charset="0"/>
              </a:rPr>
              <a:t>giảm</a:t>
            </a:r>
            <a:r>
              <a:rPr lang="en-US" dirty="0" smtClean="0">
                <a:latin typeface="Arial" pitchFamily="34" charset="0"/>
                <a:cs typeface="Arial" pitchFamily="34" charset="0"/>
              </a:rPr>
              <a:t> </a:t>
            </a:r>
            <a:r>
              <a:rPr lang="en-US" dirty="0" err="1" smtClean="0">
                <a:latin typeface="Arial" pitchFamily="34" charset="0"/>
                <a:cs typeface="Arial" pitchFamily="34" charset="0"/>
              </a:rPr>
              <a:t>độ</a:t>
            </a:r>
            <a:r>
              <a:rPr lang="en-US" dirty="0" smtClean="0">
                <a:latin typeface="Arial" pitchFamily="34" charset="0"/>
                <a:cs typeface="Arial" pitchFamily="34" charset="0"/>
              </a:rPr>
              <a:t> </a:t>
            </a:r>
            <a:r>
              <a:rPr lang="en-US" dirty="0" err="1" smtClean="0">
                <a:latin typeface="Arial" pitchFamily="34" charset="0"/>
                <a:cs typeface="Arial" pitchFamily="34" charset="0"/>
              </a:rPr>
              <a:t>lọc</a:t>
            </a:r>
            <a:r>
              <a:rPr lang="en-US" dirty="0" smtClean="0">
                <a:latin typeface="Arial" pitchFamily="34" charset="0"/>
                <a:cs typeface="Arial" pitchFamily="34" charset="0"/>
              </a:rPr>
              <a:t> </a:t>
            </a:r>
            <a:r>
              <a:rPr lang="en-US" dirty="0" err="1" smtClean="0">
                <a:latin typeface="Arial" pitchFamily="34" charset="0"/>
                <a:cs typeface="Arial" pitchFamily="34" charset="0"/>
              </a:rPr>
              <a:t>cầu</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endParaRPr lang="en-US" dirty="0">
              <a:latin typeface="Arial" pitchFamily="34" charset="0"/>
              <a:cs typeface="Arial" pitchFamily="34" charset="0"/>
            </a:endParaRPr>
          </a:p>
          <a:p>
            <a:pPr>
              <a:lnSpc>
                <a:spcPct val="150000"/>
              </a:lnSpc>
              <a:spcAft>
                <a:spcPts val="600"/>
              </a:spcAft>
              <a:buFont typeface="Wingdings" pitchFamily="2" charset="2"/>
              <a:buChar char="v"/>
            </a:pPr>
            <a:r>
              <a:rPr lang="en-US" dirty="0" err="1" smtClean="0">
                <a:latin typeface="Arial" pitchFamily="34" charset="0"/>
                <a:cs typeface="Arial" pitchFamily="34" charset="0"/>
              </a:rPr>
              <a:t>Độ</a:t>
            </a:r>
            <a:r>
              <a:rPr lang="en-US" dirty="0" smtClean="0">
                <a:latin typeface="Arial" pitchFamily="34" charset="0"/>
                <a:cs typeface="Arial" pitchFamily="34" charset="0"/>
              </a:rPr>
              <a:t> </a:t>
            </a:r>
            <a:r>
              <a:rPr lang="en-US" dirty="0" err="1" smtClean="0">
                <a:latin typeface="Arial" pitchFamily="34" charset="0"/>
                <a:cs typeface="Arial" pitchFamily="34" charset="0"/>
              </a:rPr>
              <a:t>lọc</a:t>
            </a:r>
            <a:r>
              <a:rPr lang="en-US" dirty="0" smtClean="0">
                <a:latin typeface="Arial" pitchFamily="34" charset="0"/>
                <a:cs typeface="Arial" pitchFamily="34" charset="0"/>
              </a:rPr>
              <a:t> </a:t>
            </a:r>
            <a:r>
              <a:rPr lang="en-US" dirty="0" err="1" smtClean="0">
                <a:latin typeface="Arial" pitchFamily="34" charset="0"/>
                <a:cs typeface="Arial" pitchFamily="34" charset="0"/>
              </a:rPr>
              <a:t>cầu</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giảm</a:t>
            </a:r>
            <a:r>
              <a:rPr lang="en-US" dirty="0" smtClean="0">
                <a:latin typeface="Arial" pitchFamily="34" charset="0"/>
                <a:cs typeface="Arial" pitchFamily="34" charset="0"/>
              </a:rPr>
              <a:t> </a:t>
            </a:r>
            <a:r>
              <a:rPr lang="en-US" b="1" dirty="0" smtClean="0">
                <a:latin typeface="Arial" pitchFamily="34" charset="0"/>
                <a:cs typeface="Arial" pitchFamily="34" charset="0"/>
              </a:rPr>
              <a:t>&lt; 60 ml/</a:t>
            </a:r>
            <a:r>
              <a:rPr lang="en-US" b="1" dirty="0" err="1" smtClean="0">
                <a:latin typeface="Arial" pitchFamily="34" charset="0"/>
                <a:cs typeface="Arial" pitchFamily="34" charset="0"/>
              </a:rPr>
              <a:t>ph</a:t>
            </a:r>
            <a:r>
              <a:rPr lang="en-US" b="1" dirty="0" smtClean="0">
                <a:latin typeface="Arial" pitchFamily="34" charset="0"/>
                <a:cs typeface="Arial" pitchFamily="34" charset="0"/>
              </a:rPr>
              <a:t>/1.73m2 </a:t>
            </a:r>
            <a:r>
              <a:rPr lang="en-US" dirty="0" smtClean="0">
                <a:latin typeface="Arial" pitchFamily="34" charset="0"/>
                <a:cs typeface="Arial" pitchFamily="34" charset="0"/>
              </a:rPr>
              <a:t>da </a:t>
            </a:r>
            <a:r>
              <a:rPr lang="en-US" dirty="0" err="1" smtClean="0">
                <a:latin typeface="Arial" pitchFamily="34" charset="0"/>
                <a:cs typeface="Arial" pitchFamily="34" charset="0"/>
              </a:rPr>
              <a:t>kèm</a:t>
            </a:r>
            <a:r>
              <a:rPr lang="en-US" dirty="0" smtClean="0">
                <a:latin typeface="Arial" pitchFamily="34" charset="0"/>
                <a:cs typeface="Arial" pitchFamily="34" charset="0"/>
              </a:rPr>
              <a:t> </a:t>
            </a:r>
            <a:r>
              <a:rPr lang="en-US" dirty="0" err="1" smtClean="0">
                <a:latin typeface="Arial" pitchFamily="34" charset="0"/>
                <a:cs typeface="Arial" pitchFamily="34" charset="0"/>
              </a:rPr>
              <a:t>hoặc</a:t>
            </a:r>
            <a:r>
              <a:rPr lang="en-US" dirty="0" smtClean="0">
                <a:latin typeface="Arial" pitchFamily="34" charset="0"/>
                <a:cs typeface="Arial" pitchFamily="34" charset="0"/>
              </a:rPr>
              <a:t> </a:t>
            </a:r>
            <a:r>
              <a:rPr lang="en-US" dirty="0" err="1" smtClean="0">
                <a:latin typeface="Arial" pitchFamily="34" charset="0"/>
                <a:cs typeface="Arial" pitchFamily="34" charset="0"/>
              </a:rPr>
              <a:t>không</a:t>
            </a:r>
            <a:r>
              <a:rPr lang="en-US" dirty="0" smtClean="0">
                <a:latin typeface="Arial" pitchFamily="34" charset="0"/>
                <a:cs typeface="Arial" pitchFamily="34" charset="0"/>
              </a:rPr>
              <a:t> </a:t>
            </a:r>
            <a:r>
              <a:rPr lang="en-US" dirty="0" err="1" smtClean="0">
                <a:latin typeface="Arial" pitchFamily="34" charset="0"/>
                <a:cs typeface="Arial" pitchFamily="34" charset="0"/>
              </a:rPr>
              <a:t>kèm</a:t>
            </a:r>
            <a:r>
              <a:rPr lang="en-US" dirty="0" smtClean="0">
                <a:latin typeface="Arial" pitchFamily="34" charset="0"/>
                <a:cs typeface="Arial" pitchFamily="34" charset="0"/>
              </a:rPr>
              <a:t> </a:t>
            </a:r>
            <a:r>
              <a:rPr lang="en-US" dirty="0" err="1" smtClean="0">
                <a:latin typeface="Arial" pitchFamily="34" charset="0"/>
                <a:cs typeface="Arial" pitchFamily="34" charset="0"/>
              </a:rPr>
              <a:t>bằng</a:t>
            </a:r>
            <a:r>
              <a:rPr lang="en-US" dirty="0" smtClean="0">
                <a:latin typeface="Arial" pitchFamily="34" charset="0"/>
                <a:cs typeface="Arial" pitchFamily="34" charset="0"/>
              </a:rPr>
              <a:t> </a:t>
            </a:r>
            <a:r>
              <a:rPr lang="en-US" dirty="0" err="1" smtClean="0">
                <a:latin typeface="Arial" pitchFamily="34" charset="0"/>
                <a:cs typeface="Arial" pitchFamily="34" charset="0"/>
              </a:rPr>
              <a:t>chứng</a:t>
            </a:r>
            <a:r>
              <a:rPr lang="en-US" dirty="0" smtClean="0">
                <a:latin typeface="Arial" pitchFamily="34" charset="0"/>
                <a:cs typeface="Arial" pitchFamily="34" charset="0"/>
              </a:rPr>
              <a:t> </a:t>
            </a:r>
            <a:r>
              <a:rPr lang="en-US" dirty="0" err="1" smtClean="0">
                <a:latin typeface="Arial" pitchFamily="34" charset="0"/>
                <a:cs typeface="Arial" pitchFamily="34" charset="0"/>
              </a:rPr>
              <a:t>của</a:t>
            </a:r>
            <a:r>
              <a:rPr lang="en-US" dirty="0" smtClean="0">
                <a:latin typeface="Arial" pitchFamily="34" charset="0"/>
                <a:cs typeface="Arial" pitchFamily="34" charset="0"/>
              </a:rPr>
              <a:t> </a:t>
            </a:r>
            <a:r>
              <a:rPr lang="en-US" dirty="0" err="1" smtClean="0">
                <a:latin typeface="Arial" pitchFamily="34" charset="0"/>
                <a:cs typeface="Arial" pitchFamily="34" charset="0"/>
              </a:rPr>
              <a:t>tổn</a:t>
            </a:r>
            <a:r>
              <a:rPr lang="en-US" dirty="0" smtClean="0">
                <a:latin typeface="Arial" pitchFamily="34" charset="0"/>
                <a:cs typeface="Arial" pitchFamily="34" charset="0"/>
              </a:rPr>
              <a:t> </a:t>
            </a:r>
            <a:r>
              <a:rPr lang="en-US" dirty="0" err="1" smtClean="0">
                <a:latin typeface="Arial" pitchFamily="34" charset="0"/>
                <a:cs typeface="Arial" pitchFamily="34" charset="0"/>
              </a:rPr>
              <a:t>thương</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a:t>
            </a:r>
          </a:p>
          <a:p>
            <a:pPr>
              <a:lnSpc>
                <a:spcPct val="150000"/>
              </a:lnSpc>
              <a:spcAft>
                <a:spcPts val="600"/>
              </a:spcAft>
              <a:buFont typeface="Wingdings" pitchFamily="2" charset="2"/>
              <a:buChar char="v"/>
            </a:pPr>
            <a:r>
              <a:rPr lang="en-US" dirty="0" err="1" smtClean="0">
                <a:latin typeface="Arial" pitchFamily="34" charset="0"/>
                <a:cs typeface="Arial" pitchFamily="34" charset="0"/>
              </a:rPr>
              <a:t>Bệnh</a:t>
            </a:r>
            <a:r>
              <a:rPr lang="en-US" dirty="0" smtClean="0">
                <a:latin typeface="Arial" pitchFamily="34" charset="0"/>
                <a:cs typeface="Arial" pitchFamily="34" charset="0"/>
              </a:rPr>
              <a:t> </a:t>
            </a:r>
            <a:r>
              <a:rPr lang="en-US" dirty="0" err="1" smtClean="0">
                <a:latin typeface="Arial" pitchFamily="34" charset="0"/>
                <a:cs typeface="Arial" pitchFamily="34" charset="0"/>
              </a:rPr>
              <a:t>nhân</a:t>
            </a:r>
            <a:r>
              <a:rPr lang="en-US" dirty="0" smtClean="0">
                <a:latin typeface="Arial" pitchFamily="34" charset="0"/>
                <a:cs typeface="Arial" pitchFamily="34" charset="0"/>
              </a:rPr>
              <a:t> </a:t>
            </a:r>
            <a:r>
              <a:rPr lang="en-US" dirty="0" err="1" smtClean="0">
                <a:latin typeface="Arial" pitchFamily="34" charset="0"/>
                <a:cs typeface="Arial" pitchFamily="34" charset="0"/>
              </a:rPr>
              <a:t>có</a:t>
            </a:r>
            <a:r>
              <a:rPr lang="en-US" dirty="0" smtClean="0">
                <a:latin typeface="Arial" pitchFamily="34" charset="0"/>
                <a:cs typeface="Arial" pitchFamily="34" charset="0"/>
              </a:rPr>
              <a:t> </a:t>
            </a:r>
            <a:r>
              <a:rPr lang="en-US" dirty="0" err="1" smtClean="0">
                <a:latin typeface="Arial" pitchFamily="34" charset="0"/>
                <a:cs typeface="Arial" pitchFamily="34" charset="0"/>
              </a:rPr>
              <a:t>thận</a:t>
            </a:r>
            <a:r>
              <a:rPr lang="en-US" dirty="0" smtClean="0">
                <a:latin typeface="Arial" pitchFamily="34" charset="0"/>
                <a:cs typeface="Arial" pitchFamily="34" charset="0"/>
              </a:rPr>
              <a:t> </a:t>
            </a:r>
            <a:r>
              <a:rPr lang="en-US" dirty="0" err="1" smtClean="0">
                <a:latin typeface="Arial" pitchFamily="34" charset="0"/>
                <a:cs typeface="Arial" pitchFamily="34" charset="0"/>
              </a:rPr>
              <a:t>ghép</a:t>
            </a:r>
            <a:endParaRPr lang="en-US" dirty="0">
              <a:latin typeface="Arial" pitchFamily="34" charset="0"/>
              <a:cs typeface="Arial" pitchFamily="34" charset="0"/>
            </a:endParaRPr>
          </a:p>
        </p:txBody>
      </p:sp>
      <p:sp>
        <p:nvSpPr>
          <p:cNvPr id="5" name="TextBox 4"/>
          <p:cNvSpPr txBox="1"/>
          <p:nvPr/>
        </p:nvSpPr>
        <p:spPr>
          <a:xfrm>
            <a:off x="609600" y="482025"/>
            <a:ext cx="5562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Tiêu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chuẩn</a:t>
            </a:r>
            <a:r>
              <a:rPr lang="en-US" sz="3200" b="1" dirty="0" smtClean="0">
                <a:solidFill>
                  <a:srgbClr val="FF0000"/>
                </a:solidFill>
                <a:latin typeface="Arial" pitchFamily="34" charset="0"/>
                <a:cs typeface="Arial" pitchFamily="34" charset="0"/>
              </a:rPr>
              <a:t> KDOQI 2002</a:t>
            </a:r>
            <a:endParaRPr lang="en-US" sz="3200" b="1"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75951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2819400"/>
            <a:ext cx="8077200" cy="3416320"/>
          </a:xfrm>
          <a:prstGeom prst="rect">
            <a:avLst/>
          </a:prstGeom>
          <a:noFill/>
        </p:spPr>
        <p:txBody>
          <a:bodyPr wrap="square" rtlCol="0">
            <a:spAutoFit/>
          </a:bodyPr>
          <a:lstStyle/>
          <a:p>
            <a:r>
              <a:rPr lang="vi-VN" sz="2400" dirty="0" smtClean="0">
                <a:latin typeface="Arial" pitchFamily="34" charset="0"/>
                <a:cs typeface="Arial" pitchFamily="34" charset="0"/>
              </a:rPr>
              <a:t>Bất kỳ tiêu chuẩn nào sau đây tồn tại kéo dài &gt; 3 tháng </a:t>
            </a:r>
            <a:endParaRPr lang="en-US" sz="2400" dirty="0" smtClean="0">
              <a:latin typeface="Arial" pitchFamily="34" charset="0"/>
              <a:cs typeface="Arial" pitchFamily="34" charset="0"/>
            </a:endParaRPr>
          </a:p>
          <a:p>
            <a:r>
              <a:rPr lang="vi-VN" sz="2400" dirty="0" smtClean="0">
                <a:latin typeface="Arial" pitchFamily="34" charset="0"/>
                <a:cs typeface="Arial" pitchFamily="34" charset="0"/>
              </a:rPr>
              <a:t>1- Dấu chứng của tổn thương thận</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Albumine niệu &gt; 30mg/24 giờ, hoặc ACR &gt; 30mg/g</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Cặn lắng nước tiểu bất thường </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Điện giải và bất thường khác do bệnh lý ống thận </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Bất thường mô bệnh học (sinh thiết thận) </a:t>
            </a:r>
            <a:endParaRPr lang="en-US" sz="2400" dirty="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Bất thường cấu trúc thận dựa vào hình ảnh học</a:t>
            </a:r>
            <a:endParaRPr lang="en-US" sz="2400" dirty="0" smtClean="0">
              <a:latin typeface="Arial" pitchFamily="34" charset="0"/>
              <a:cs typeface="Arial" pitchFamily="34" charset="0"/>
            </a:endParaRPr>
          </a:p>
          <a:p>
            <a:pPr marL="800100" lvl="1" indent="-342900">
              <a:buFont typeface="Arial" pitchFamily="34" charset="0"/>
              <a:buChar char="•"/>
            </a:pPr>
            <a:r>
              <a:rPr lang="vi-VN" sz="2400" dirty="0" smtClean="0">
                <a:latin typeface="Arial" pitchFamily="34" charset="0"/>
                <a:cs typeface="Arial" pitchFamily="34" charset="0"/>
              </a:rPr>
              <a:t>Tiền căn có ghép thận</a:t>
            </a:r>
            <a:endParaRPr lang="en-US" sz="2400" dirty="0" smtClean="0">
              <a:latin typeface="Arial" pitchFamily="34" charset="0"/>
              <a:cs typeface="Arial" pitchFamily="34" charset="0"/>
            </a:endParaRPr>
          </a:p>
          <a:p>
            <a:r>
              <a:rPr lang="vi-VN" sz="2400" dirty="0" smtClean="0">
                <a:latin typeface="Arial" pitchFamily="34" charset="0"/>
                <a:cs typeface="Arial" pitchFamily="34" charset="0"/>
              </a:rPr>
              <a:t> 2- Giảm GFR &lt; 60 ml/min/1.73 m2 (G3a–G5)</a:t>
            </a:r>
            <a:endParaRPr lang="en-US" sz="2400" dirty="0">
              <a:latin typeface="Arial" pitchFamily="34" charset="0"/>
              <a:cs typeface="Arial" pitchFamily="34" charset="0"/>
            </a:endParaRPr>
          </a:p>
        </p:txBody>
      </p:sp>
      <p:sp>
        <p:nvSpPr>
          <p:cNvPr id="6" name="TextBox 5"/>
          <p:cNvSpPr txBox="1"/>
          <p:nvPr/>
        </p:nvSpPr>
        <p:spPr>
          <a:xfrm>
            <a:off x="381000" y="457200"/>
            <a:ext cx="4876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Tiêu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chuẩn</a:t>
            </a:r>
            <a:r>
              <a:rPr lang="en-US" sz="3200" b="1" dirty="0" smtClean="0">
                <a:solidFill>
                  <a:srgbClr val="FF0000"/>
                </a:solidFill>
                <a:latin typeface="Arial" pitchFamily="34" charset="0"/>
                <a:cs typeface="Arial" pitchFamily="34" charset="0"/>
              </a:rPr>
              <a:t> KDIGO 2012</a:t>
            </a:r>
            <a:endParaRPr lang="en-US" sz="3200" b="1" dirty="0">
              <a:solidFill>
                <a:srgbClr val="FF0000"/>
              </a:solidFill>
              <a:latin typeface="Arial" pitchFamily="34" charset="0"/>
              <a:cs typeface="Arial" pitchFamily="34" charset="0"/>
            </a:endParaRPr>
          </a:p>
        </p:txBody>
      </p:sp>
      <p:sp>
        <p:nvSpPr>
          <p:cNvPr id="7" name="TextBox 6"/>
          <p:cNvSpPr txBox="1"/>
          <p:nvPr/>
        </p:nvSpPr>
        <p:spPr>
          <a:xfrm>
            <a:off x="381000" y="1295400"/>
            <a:ext cx="8458200" cy="1200329"/>
          </a:xfrm>
          <a:prstGeom prst="rect">
            <a:avLst/>
          </a:prstGeom>
          <a:noFill/>
        </p:spPr>
        <p:txBody>
          <a:bodyPr wrap="square" rtlCol="0">
            <a:spAutoFit/>
          </a:bodyPr>
          <a:lstStyle/>
          <a:p>
            <a:pPr>
              <a:lnSpc>
                <a:spcPct val="150000"/>
              </a:lnSpc>
              <a:spcBef>
                <a:spcPts val="600"/>
              </a:spcBef>
              <a:spcAft>
                <a:spcPts val="600"/>
              </a:spcAft>
            </a:pPr>
            <a:r>
              <a:rPr lang="vi-VN" sz="2400" dirty="0" smtClean="0">
                <a:latin typeface="Arial" pitchFamily="34" charset="0"/>
                <a:cs typeface="Arial" pitchFamily="34" charset="0"/>
              </a:rPr>
              <a:t>Bệnh thận mạn là những bất thường về cấu trúc và chức năng thận kéo dài trên 3 tháng, ảnh hưởng lên sức khỏe </a:t>
            </a:r>
            <a:r>
              <a:rPr lang="en-US" sz="2400" dirty="0" err="1" smtClean="0">
                <a:latin typeface="Arial" pitchFamily="34" charset="0"/>
                <a:cs typeface="Arial" pitchFamily="34" charset="0"/>
              </a:rPr>
              <a:t>bn</a:t>
            </a:r>
            <a:endParaRPr lang="en-US" sz="2400" dirty="0" smtClean="0">
              <a:latin typeface="Arial" pitchFamily="34" charset="0"/>
              <a:cs typeface="Arial" pitchFamily="34" charset="0"/>
            </a:endParaRPr>
          </a:p>
        </p:txBody>
      </p:sp>
    </p:spTree>
    <p:extLst>
      <p:ext uri="{BB962C8B-B14F-4D97-AF65-F5344CB8AC3E}">
        <p14:creationId xmlns:p14="http://schemas.microsoft.com/office/powerpoint/2010/main" val="95610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025" y="1524001"/>
            <a:ext cx="44481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4327" y="1524000"/>
            <a:ext cx="4303410"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09600" y="457200"/>
            <a:ext cx="52578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Bất</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thường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mô</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bệnh</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học</a:t>
            </a:r>
            <a:endParaRPr lang="en-US" sz="3200" b="1" dirty="0">
              <a:solidFill>
                <a:srgbClr val="FF0000"/>
              </a:solidFill>
              <a:latin typeface="Arial" pitchFamily="34" charset="0"/>
              <a:cs typeface="Arial" pitchFamily="34" charset="0"/>
            </a:endParaRPr>
          </a:p>
        </p:txBody>
      </p:sp>
      <p:sp>
        <p:nvSpPr>
          <p:cNvPr id="5" name="TextBox 4"/>
          <p:cNvSpPr txBox="1"/>
          <p:nvPr/>
        </p:nvSpPr>
        <p:spPr>
          <a:xfrm>
            <a:off x="1828800" y="5648980"/>
            <a:ext cx="5943600" cy="523220"/>
          </a:xfrm>
          <a:prstGeom prst="rect">
            <a:avLst/>
          </a:prstGeom>
          <a:noFill/>
        </p:spPr>
        <p:txBody>
          <a:bodyPr wrap="square" rtlCol="0">
            <a:spAutoFit/>
          </a:bodyPr>
          <a:lstStyle/>
          <a:p>
            <a:r>
              <a:rPr lang="en-US" sz="2800" dirty="0" err="1" smtClean="0">
                <a:latin typeface="Arial" pitchFamily="34" charset="0"/>
                <a:cs typeface="Arial" pitchFamily="34" charset="0"/>
              </a:rPr>
              <a:t>Cầu</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và</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ống</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thận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diễn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tiến</a:t>
            </a:r>
            <a:r>
              <a:rPr lang="en-US" sz="2800" dirty="0" smtClean="0">
                <a:latin typeface="Arial" pitchFamily="34" charset="0"/>
                <a:cs typeface="Arial" pitchFamily="34" charset="0"/>
              </a:rPr>
              <a:t> </a:t>
            </a:r>
            <a:r>
              <a:rPr lang="en-US" sz="2800" dirty="0" err="1" smtClean="0">
                <a:latin typeface="Arial" pitchFamily="34" charset="0"/>
                <a:cs typeface="Arial" pitchFamily="34" charset="0"/>
              </a:rPr>
              <a:t>xơ</a:t>
            </a:r>
            <a:endParaRPr lang="en-US" sz="2800" dirty="0">
              <a:latin typeface="Arial" pitchFamily="34" charset="0"/>
              <a:cs typeface="Arial" pitchFamily="34" charset="0"/>
            </a:endParaRPr>
          </a:p>
        </p:txBody>
      </p:sp>
    </p:spTree>
    <p:extLst>
      <p:ext uri="{BB962C8B-B14F-4D97-AF65-F5344CB8AC3E}">
        <p14:creationId xmlns:p14="http://schemas.microsoft.com/office/powerpoint/2010/main" val="2323114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09600" y="381000"/>
            <a:ext cx="6324600" cy="584775"/>
          </a:xfrm>
          <a:prstGeom prst="rect">
            <a:avLst/>
          </a:prstGeom>
          <a:noFill/>
        </p:spPr>
        <p:txBody>
          <a:bodyPr wrap="square" rtlCol="0">
            <a:spAutoFit/>
          </a:bodyPr>
          <a:lstStyle/>
          <a:p>
            <a:r>
              <a:rPr lang="en-US" sz="3200" b="1" dirty="0" err="1" smtClean="0">
                <a:solidFill>
                  <a:srgbClr val="FF0000"/>
                </a:solidFill>
                <a:latin typeface="Arial" pitchFamily="34" charset="0"/>
                <a:cs typeface="Arial" pitchFamily="34" charset="0"/>
              </a:rPr>
              <a:t>Bất</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thường</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của</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nước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tiểu</a:t>
            </a:r>
            <a:endParaRPr lang="en-US" sz="3200" b="1" dirty="0">
              <a:solidFill>
                <a:srgbClr val="FF0000"/>
              </a:solidFill>
              <a:latin typeface="Arial" pitchFamily="34" charset="0"/>
              <a:cs typeface="Arial" pitchFamily="34" charset="0"/>
            </a:endParaRPr>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191" y="1371600"/>
            <a:ext cx="7400925" cy="216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descr="C:\Users\USER\Desktop\984397486_976.jpg"/>
          <p:cNvPicPr>
            <a:picLocks noGrp="1" noChangeAspect="1" noChangeArrowheads="1"/>
          </p:cNvPicPr>
          <p:nvPr>
            <p:ph idx="1"/>
          </p:nvPr>
        </p:nvPicPr>
        <p:blipFill>
          <a:blip r:embed="rId4" cstate="print">
            <a:extLst>
              <a:ext uri="{28A0092B-C50C-407E-A947-70E740481C1C}">
                <a14:useLocalDpi xmlns:a14="http://schemas.microsoft.com/office/drawing/2010/main" val="0"/>
              </a:ext>
            </a:extLst>
          </a:blip>
          <a:srcRect/>
          <a:stretch>
            <a:fillRect/>
          </a:stretch>
        </p:blipFill>
        <p:spPr>
          <a:xfrm>
            <a:off x="860425" y="3657600"/>
            <a:ext cx="2949575" cy="3020338"/>
          </a:xfrm>
          <a:noFill/>
        </p:spPr>
      </p:pic>
      <p:sp>
        <p:nvSpPr>
          <p:cNvPr id="6" name="TextBox 5"/>
          <p:cNvSpPr txBox="1"/>
          <p:nvPr/>
        </p:nvSpPr>
        <p:spPr>
          <a:xfrm>
            <a:off x="4419600" y="4038600"/>
            <a:ext cx="4114800" cy="1508105"/>
          </a:xfrm>
          <a:prstGeom prst="rect">
            <a:avLst/>
          </a:prstGeom>
          <a:noFill/>
        </p:spPr>
        <p:txBody>
          <a:bodyPr wrap="square" rtlCol="0">
            <a:spAutoFit/>
          </a:bodyPr>
          <a:lstStyle/>
          <a:p>
            <a:pPr marL="285750" indent="-285750">
              <a:spcBef>
                <a:spcPts val="600"/>
              </a:spcBef>
              <a:spcAft>
                <a:spcPts val="600"/>
              </a:spcAft>
              <a:buFontTx/>
              <a:buChar char="-"/>
            </a:pPr>
            <a:r>
              <a:rPr lang="en-US" sz="2400" dirty="0" smtClean="0">
                <a:latin typeface="Arial" pitchFamily="34" charset="0"/>
                <a:cs typeface="Arial" pitchFamily="34" charset="0"/>
              </a:rPr>
              <a:t>TPTNT </a:t>
            </a:r>
            <a:r>
              <a:rPr lang="en-US" sz="2400" dirty="0" err="1" smtClean="0">
                <a:latin typeface="Arial" pitchFamily="34" charset="0"/>
                <a:cs typeface="Arial" pitchFamily="34" charset="0"/>
              </a:rPr>
              <a:t>bằng</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que</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nhúng</a:t>
            </a:r>
            <a:endParaRPr lang="en-US" sz="2400" dirty="0" smtClean="0">
              <a:latin typeface="Arial" pitchFamily="34" charset="0"/>
              <a:cs typeface="Arial" pitchFamily="34" charset="0"/>
            </a:endParaRPr>
          </a:p>
          <a:p>
            <a:pPr marL="285750" indent="-285750">
              <a:spcBef>
                <a:spcPts val="600"/>
              </a:spcBef>
              <a:spcAft>
                <a:spcPts val="600"/>
              </a:spcAft>
              <a:buFontTx/>
              <a:buChar char="-"/>
            </a:pPr>
            <a:r>
              <a:rPr lang="en-US" sz="2400" dirty="0" err="1" smtClean="0">
                <a:latin typeface="Arial" pitchFamily="34" charset="0"/>
                <a:cs typeface="Arial" pitchFamily="34" charset="0"/>
              </a:rPr>
              <a:t>Tỷ</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lệ</a:t>
            </a:r>
            <a:r>
              <a:rPr lang="en-US" sz="2400" dirty="0" smtClean="0">
                <a:latin typeface="Arial" pitchFamily="34" charset="0"/>
                <a:cs typeface="Arial" pitchFamily="34" charset="0"/>
              </a:rPr>
              <a:t> ACR, PCR</a:t>
            </a:r>
          </a:p>
          <a:p>
            <a:pPr marL="285750" indent="-285750">
              <a:spcBef>
                <a:spcPts val="600"/>
              </a:spcBef>
              <a:spcAft>
                <a:spcPts val="600"/>
              </a:spcAft>
              <a:buFontTx/>
              <a:buChar char="-"/>
            </a:pPr>
            <a:r>
              <a:rPr lang="en-US" sz="2400" dirty="0" smtClean="0">
                <a:latin typeface="Arial" pitchFamily="34" charset="0"/>
                <a:cs typeface="Arial" pitchFamily="34" charset="0"/>
              </a:rPr>
              <a:t>Protein </a:t>
            </a:r>
            <a:r>
              <a:rPr lang="en-US" sz="2400" dirty="0" err="1" smtClean="0">
                <a:latin typeface="Arial" pitchFamily="34" charset="0"/>
                <a:cs typeface="Arial" pitchFamily="34" charset="0"/>
              </a:rPr>
              <a:t>nước</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tiểu</a:t>
            </a:r>
            <a:r>
              <a:rPr lang="en-US" sz="2400" dirty="0" smtClean="0">
                <a:latin typeface="Arial" pitchFamily="34" charset="0"/>
                <a:cs typeface="Arial" pitchFamily="34" charset="0"/>
              </a:rPr>
              <a:t> 24 </a:t>
            </a:r>
            <a:r>
              <a:rPr lang="en-US" sz="2400" dirty="0" err="1" smtClean="0">
                <a:latin typeface="Arial" pitchFamily="34" charset="0"/>
                <a:cs typeface="Arial" pitchFamily="34" charset="0"/>
              </a:rPr>
              <a:t>giờ</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32073467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381000"/>
            <a:ext cx="7267575" cy="584775"/>
          </a:xfrm>
          <a:prstGeom prst="rect">
            <a:avLst/>
          </a:prstGeom>
          <a:noFill/>
        </p:spPr>
        <p:txBody>
          <a:bodyPr wrap="square" rtlCol="0">
            <a:spAutoFit/>
          </a:bodyPr>
          <a:lstStyle/>
          <a:p>
            <a:r>
              <a:rPr lang="en-US" sz="3200" b="1" dirty="0" smtClean="0">
                <a:solidFill>
                  <a:srgbClr val="FF0000"/>
                </a:solidFill>
                <a:latin typeface="Arial" pitchFamily="34" charset="0"/>
                <a:cs typeface="Arial" pitchFamily="34" charset="0"/>
              </a:rPr>
              <a:t>Thu </a:t>
            </a:r>
            <a:r>
              <a:rPr lang="en-US" sz="3200" b="1" dirty="0" err="1" smtClean="0">
                <a:solidFill>
                  <a:srgbClr val="FF0000"/>
                </a:solidFill>
                <a:latin typeface="Arial" pitchFamily="34" charset="0"/>
                <a:cs typeface="Arial" pitchFamily="34" charset="0"/>
              </a:rPr>
              <a:t>thập</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nước</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tiểu</a:t>
            </a:r>
            <a:r>
              <a:rPr lang="en-US" sz="3200" b="1" dirty="0" smtClean="0">
                <a:solidFill>
                  <a:srgbClr val="FF0000"/>
                </a:solidFill>
                <a:latin typeface="Arial" pitchFamily="34" charset="0"/>
                <a:cs typeface="Arial" pitchFamily="34" charset="0"/>
              </a:rPr>
              <a:t> </a:t>
            </a:r>
            <a:r>
              <a:rPr lang="en-US" sz="3200" b="1" dirty="0" err="1" smtClean="0">
                <a:solidFill>
                  <a:srgbClr val="FF0000"/>
                </a:solidFill>
                <a:latin typeface="Arial" pitchFamily="34" charset="0"/>
                <a:cs typeface="Arial" pitchFamily="34" charset="0"/>
              </a:rPr>
              <a:t>và</a:t>
            </a:r>
            <a:r>
              <a:rPr lang="en-US" sz="3200" b="1" dirty="0" smtClean="0">
                <a:solidFill>
                  <a:srgbClr val="FF0000"/>
                </a:solidFill>
                <a:latin typeface="Arial" pitchFamily="34" charset="0"/>
                <a:cs typeface="Arial" pitchFamily="34" charset="0"/>
              </a:rPr>
              <a:t> albumin </a:t>
            </a:r>
            <a:r>
              <a:rPr lang="en-US" sz="3200" b="1" dirty="0" err="1" smtClean="0">
                <a:solidFill>
                  <a:srgbClr val="FF0000"/>
                </a:solidFill>
                <a:latin typeface="Arial" pitchFamily="34" charset="0"/>
                <a:cs typeface="Arial" pitchFamily="34" charset="0"/>
              </a:rPr>
              <a:t>niệu</a:t>
            </a:r>
            <a:endParaRPr lang="en-US" sz="3200" b="1" dirty="0">
              <a:solidFill>
                <a:srgbClr val="FF0000"/>
              </a:solidFill>
              <a:latin typeface="Arial" pitchFamily="34" charset="0"/>
              <a:cs typeface="Arial" pitchFamily="34" charset="0"/>
            </a:endParaRPr>
          </a:p>
        </p:txBody>
      </p:sp>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048" y="1371600"/>
            <a:ext cx="8552952" cy="4746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64917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314</TotalTime>
  <Words>1837</Words>
  <Application>Microsoft Office PowerPoint</Application>
  <PresentationFormat>On-screen Show (4:3)</PresentationFormat>
  <Paragraphs>268</Paragraphs>
  <Slides>36</Slides>
  <Notes>36</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Oriel</vt:lpstr>
      <vt:lpstr>TIẾP CẬN  BỆNH THẬN MẠN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TIẾP CẬN BỆNH NHÂN BỆNH THẬN MẠN</dc:title>
  <dc:creator>Windows User</dc:creator>
  <cp:lastModifiedBy>Windows User</cp:lastModifiedBy>
  <cp:revision>24</cp:revision>
  <dcterms:created xsi:type="dcterms:W3CDTF">2019-07-02T11:01:10Z</dcterms:created>
  <dcterms:modified xsi:type="dcterms:W3CDTF">2019-07-03T08:27:45Z</dcterms:modified>
</cp:coreProperties>
</file>

<file path=docProps/thumbnail.jpeg>
</file>